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3" r:id="rId5"/>
    <p:sldId id="564" r:id="rId6"/>
    <p:sldId id="565" r:id="rId7"/>
    <p:sldId id="566" r:id="rId8"/>
    <p:sldId id="569" r:id="rId9"/>
    <p:sldId id="573" r:id="rId10"/>
    <p:sldId id="575" r:id="rId11"/>
    <p:sldId id="577" r:id="rId12"/>
    <p:sldId id="578" r:id="rId13"/>
    <p:sldId id="579" r:id="rId14"/>
    <p:sldId id="580" r:id="rId15"/>
    <p:sldId id="581" r:id="rId16"/>
    <p:sldId id="582" r:id="rId17"/>
    <p:sldId id="570" r:id="rId18"/>
    <p:sldId id="583" r:id="rId19"/>
    <p:sldId id="568" r:id="rId20"/>
    <p:sldId id="571" r:id="rId21"/>
    <p:sldId id="572" r:id="rId22"/>
    <p:sldId id="584" r:id="rId23"/>
    <p:sldId id="5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2E7"/>
    <a:srgbClr val="26B5E2"/>
    <a:srgbClr val="202276"/>
    <a:srgbClr val="3A6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FF7B2-20B9-4955-8D8A-B7B629250A7E}" v="3" dt="2020-05-15T17:04:51.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1" d="100"/>
          <a:sy n="101" d="100"/>
        </p:scale>
        <p:origin x="30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 Essey-Stapleton" userId="2726085b-ffe1-482f-9cab-df18b1ee40f9" providerId="ADAL" clId="{10EFF7B2-20B9-4955-8D8A-B7B629250A7E}"/>
    <pc:docChg chg="custSel modSld">
      <pc:chgData name="Jodi Essey-Stapleton" userId="2726085b-ffe1-482f-9cab-df18b1ee40f9" providerId="ADAL" clId="{10EFF7B2-20B9-4955-8D8A-B7B629250A7E}" dt="2020-05-15T17:05:06.199" v="14" actId="27636"/>
      <pc:docMkLst>
        <pc:docMk/>
      </pc:docMkLst>
      <pc:sldChg chg="modSp mod">
        <pc:chgData name="Jodi Essey-Stapleton" userId="2726085b-ffe1-482f-9cab-df18b1ee40f9" providerId="ADAL" clId="{10EFF7B2-20B9-4955-8D8A-B7B629250A7E}" dt="2020-05-15T17:05:06.199" v="14" actId="27636"/>
        <pc:sldMkLst>
          <pc:docMk/>
          <pc:sldMk cId="125135436" sldId="565"/>
        </pc:sldMkLst>
        <pc:spChg chg="mod">
          <ac:chgData name="Jodi Essey-Stapleton" userId="2726085b-ffe1-482f-9cab-df18b1ee40f9" providerId="ADAL" clId="{10EFF7B2-20B9-4955-8D8A-B7B629250A7E}" dt="2020-05-15T17:05:06.199" v="14" actId="27636"/>
          <ac:spMkLst>
            <pc:docMk/>
            <pc:sldMk cId="125135436" sldId="565"/>
            <ac:spMk id="3" creationId="{00000000-0000-0000-0000-000000000000}"/>
          </ac:spMkLst>
        </pc:spChg>
      </pc:sldChg>
    </pc:docChg>
  </pc:docChgLst>
  <pc:docChgLst>
    <pc:chgData name="Jodi Essey-Stapleton" userId="2726085b-ffe1-482f-9cab-df18b1ee40f9" providerId="ADAL" clId="{1211EDE7-C3B2-4BFA-9E3E-A2BFA6481809}"/>
    <pc:docChg chg="undo custSel addSld delSld modSld sldOrd">
      <pc:chgData name="Jodi Essey-Stapleton" userId="2726085b-ffe1-482f-9cab-df18b1ee40f9" providerId="ADAL" clId="{1211EDE7-C3B2-4BFA-9E3E-A2BFA6481809}" dt="2020-02-25T19:55:25.134" v="317" actId="1076"/>
      <pc:docMkLst>
        <pc:docMk/>
      </pc:docMkLst>
      <pc:sldChg chg="modSp">
        <pc:chgData name="Jodi Essey-Stapleton" userId="2726085b-ffe1-482f-9cab-df18b1ee40f9" providerId="ADAL" clId="{1211EDE7-C3B2-4BFA-9E3E-A2BFA6481809}" dt="2020-02-25T19:55:25.134" v="317" actId="1076"/>
        <pc:sldMkLst>
          <pc:docMk/>
          <pc:sldMk cId="2660786318" sldId="585"/>
        </pc:sldMkLst>
        <pc:spChg chg="mod">
          <ac:chgData name="Jodi Essey-Stapleton" userId="2726085b-ffe1-482f-9cab-df18b1ee40f9" providerId="ADAL" clId="{1211EDE7-C3B2-4BFA-9E3E-A2BFA6481809}" dt="2020-02-25T19:55:25.134" v="317" actId="1076"/>
          <ac:spMkLst>
            <pc:docMk/>
            <pc:sldMk cId="2660786318" sldId="585"/>
            <ac:spMk id="4" creationId="{2DA5019D-7489-4914-8703-2E187DBBA07A}"/>
          </ac:spMkLst>
        </pc:spChg>
      </pc:sldChg>
      <pc:sldChg chg="addSp add del ord">
        <pc:chgData name="Jodi Essey-Stapleton" userId="2726085b-ffe1-482f-9cab-df18b1ee40f9" providerId="ADAL" clId="{1211EDE7-C3B2-4BFA-9E3E-A2BFA6481809}" dt="2020-02-25T19:50:37.267" v="133" actId="2696"/>
        <pc:sldMkLst>
          <pc:docMk/>
          <pc:sldMk cId="3003603896" sldId="586"/>
        </pc:sldMkLst>
        <pc:graphicFrameChg chg="add">
          <ac:chgData name="Jodi Essey-Stapleton" userId="2726085b-ffe1-482f-9cab-df18b1ee40f9" providerId="ADAL" clId="{1211EDE7-C3B2-4BFA-9E3E-A2BFA6481809}" dt="2020-02-14T19:57:04.587" v="1"/>
          <ac:graphicFrameMkLst>
            <pc:docMk/>
            <pc:sldMk cId="3003603896" sldId="586"/>
            <ac:graphicFrameMk id="4" creationId="{614AAE0C-A39E-4CF3-8569-59E07605A633}"/>
          </ac:graphicFrameMkLst>
        </pc:graphicFrameChg>
      </pc:sldChg>
    </pc:docChg>
  </pc:docChgLst>
  <pc:docChgLst>
    <pc:chgData name="Jodi Essey-Stapleton" userId="2726085b-ffe1-482f-9cab-df18b1ee40f9" providerId="ADAL" clId="{0E256326-C0FB-474E-991D-F42DF995CF05}"/>
    <pc:docChg chg="undo custSel delSld modSld modMainMaster">
      <pc:chgData name="Jodi Essey-Stapleton" userId="2726085b-ffe1-482f-9cab-df18b1ee40f9" providerId="ADAL" clId="{0E256326-C0FB-474E-991D-F42DF995CF05}" dt="2019-12-12T16:18:11.526" v="152" actId="27636"/>
      <pc:docMkLst>
        <pc:docMk/>
      </pc:docMkLst>
      <pc:sldChg chg="modSp">
        <pc:chgData name="Jodi Essey-Stapleton" userId="2726085b-ffe1-482f-9cab-df18b1ee40f9" providerId="ADAL" clId="{0E256326-C0FB-474E-991D-F42DF995CF05}" dt="2019-12-12T16:18:11.526" v="152" actId="27636"/>
        <pc:sldMkLst>
          <pc:docMk/>
          <pc:sldMk cId="2482386" sldId="263"/>
        </pc:sldMkLst>
        <pc:spChg chg="mod">
          <ac:chgData name="Jodi Essey-Stapleton" userId="2726085b-ffe1-482f-9cab-df18b1ee40f9" providerId="ADAL" clId="{0E256326-C0FB-474E-991D-F42DF995CF05}" dt="2019-12-12T16:18:11.526" v="152" actId="27636"/>
          <ac:spMkLst>
            <pc:docMk/>
            <pc:sldMk cId="2482386" sldId="263"/>
            <ac:spMk id="3" creationId="{DB4AC84F-4650-44F4-935B-F2B9EBD4A6E1}"/>
          </ac:spMkLst>
        </pc:spChg>
      </pc:sldChg>
      <pc:sldChg chg="modSp">
        <pc:chgData name="Jodi Essey-Stapleton" userId="2726085b-ffe1-482f-9cab-df18b1ee40f9" providerId="ADAL" clId="{0E256326-C0FB-474E-991D-F42DF995CF05}" dt="2019-12-06T15:23:57.580" v="2" actId="20577"/>
        <pc:sldMkLst>
          <pc:docMk/>
          <pc:sldMk cId="3910057617" sldId="569"/>
        </pc:sldMkLst>
        <pc:spChg chg="mod">
          <ac:chgData name="Jodi Essey-Stapleton" userId="2726085b-ffe1-482f-9cab-df18b1ee40f9" providerId="ADAL" clId="{0E256326-C0FB-474E-991D-F42DF995CF05}" dt="2019-12-06T15:23:57.580" v="2" actId="20577"/>
          <ac:spMkLst>
            <pc:docMk/>
            <pc:sldMk cId="3910057617" sldId="569"/>
            <ac:spMk id="6" creationId="{00000000-0000-0000-0000-000000000000}"/>
          </ac:spMkLst>
        </pc:spChg>
      </pc:sldChg>
      <pc:sldChg chg="modSp">
        <pc:chgData name="Jodi Essey-Stapleton" userId="2726085b-ffe1-482f-9cab-df18b1ee40f9" providerId="ADAL" clId="{0E256326-C0FB-474E-991D-F42DF995CF05}" dt="2019-12-07T21:08:08.511" v="114" actId="114"/>
        <pc:sldMkLst>
          <pc:docMk/>
          <pc:sldMk cId="3150155367" sldId="572"/>
        </pc:sldMkLst>
        <pc:spChg chg="mod">
          <ac:chgData name="Jodi Essey-Stapleton" userId="2726085b-ffe1-482f-9cab-df18b1ee40f9" providerId="ADAL" clId="{0E256326-C0FB-474E-991D-F42DF995CF05}" dt="2019-12-07T21:08:08.511" v="114" actId="114"/>
          <ac:spMkLst>
            <pc:docMk/>
            <pc:sldMk cId="3150155367" sldId="572"/>
            <ac:spMk id="7" creationId="{56A85719-2BFA-42D7-B1CC-44F0EF6DF33D}"/>
          </ac:spMkLst>
        </pc:spChg>
      </pc:sldChg>
      <pc:sldChg chg="del">
        <pc:chgData name="Jodi Essey-Stapleton" userId="2726085b-ffe1-482f-9cab-df18b1ee40f9" providerId="ADAL" clId="{0E256326-C0FB-474E-991D-F42DF995CF05}" dt="2019-12-06T15:23:35.459" v="0" actId="2696"/>
        <pc:sldMkLst>
          <pc:docMk/>
          <pc:sldMk cId="3014291186" sldId="576"/>
        </pc:sldMkLst>
      </pc:sldChg>
      <pc:sldChg chg="modSp">
        <pc:chgData name="Jodi Essey-Stapleton" userId="2726085b-ffe1-482f-9cab-df18b1ee40f9" providerId="ADAL" clId="{0E256326-C0FB-474E-991D-F42DF995CF05}" dt="2019-12-09T16:25:11.996" v="124" actId="120"/>
        <pc:sldMkLst>
          <pc:docMk/>
          <pc:sldMk cId="2660786318" sldId="585"/>
        </pc:sldMkLst>
        <pc:spChg chg="mod">
          <ac:chgData name="Jodi Essey-Stapleton" userId="2726085b-ffe1-482f-9cab-df18b1ee40f9" providerId="ADAL" clId="{0E256326-C0FB-474E-991D-F42DF995CF05}" dt="2019-12-09T16:25:11.996" v="124" actId="120"/>
          <ac:spMkLst>
            <pc:docMk/>
            <pc:sldMk cId="2660786318" sldId="585"/>
            <ac:spMk id="4" creationId="{2DA5019D-7489-4914-8703-2E187DBBA07A}"/>
          </ac:spMkLst>
        </pc:spChg>
      </pc:sldChg>
      <pc:sldMasterChg chg="modSldLayout">
        <pc:chgData name="Jodi Essey-Stapleton" userId="2726085b-ffe1-482f-9cab-df18b1ee40f9" providerId="ADAL" clId="{0E256326-C0FB-474E-991D-F42DF995CF05}" dt="2019-12-09T15:27:09.085" v="119" actId="1076"/>
        <pc:sldMasterMkLst>
          <pc:docMk/>
          <pc:sldMasterMk cId="2489510797" sldId="2147483648"/>
        </pc:sldMasterMkLst>
        <pc:sldLayoutChg chg="addSp delSp modSp">
          <pc:chgData name="Jodi Essey-Stapleton" userId="2726085b-ffe1-482f-9cab-df18b1ee40f9" providerId="ADAL" clId="{0E256326-C0FB-474E-991D-F42DF995CF05}" dt="2019-12-09T15:27:09.085" v="119" actId="1076"/>
          <pc:sldLayoutMkLst>
            <pc:docMk/>
            <pc:sldMasterMk cId="2489510797" sldId="2147483648"/>
            <pc:sldLayoutMk cId="436796859" sldId="2147483649"/>
          </pc:sldLayoutMkLst>
          <pc:picChg chg="del">
            <ac:chgData name="Jodi Essey-Stapleton" userId="2726085b-ffe1-482f-9cab-df18b1ee40f9" providerId="ADAL" clId="{0E256326-C0FB-474E-991D-F42DF995CF05}" dt="2019-12-09T15:26:45.885" v="115" actId="478"/>
            <ac:picMkLst>
              <pc:docMk/>
              <pc:sldMasterMk cId="2489510797" sldId="2147483648"/>
              <pc:sldLayoutMk cId="436796859" sldId="2147483649"/>
              <ac:picMk id="8" creationId="{7DF5D16B-D963-450C-811C-4B69B4A1DC3C}"/>
            </ac:picMkLst>
          </pc:picChg>
          <pc:picChg chg="add mod">
            <ac:chgData name="Jodi Essey-Stapleton" userId="2726085b-ffe1-482f-9cab-df18b1ee40f9" providerId="ADAL" clId="{0E256326-C0FB-474E-991D-F42DF995CF05}" dt="2019-12-09T15:27:09.085" v="119" actId="1076"/>
            <ac:picMkLst>
              <pc:docMk/>
              <pc:sldMasterMk cId="2489510797" sldId="2147483648"/>
              <pc:sldLayoutMk cId="436796859" sldId="2147483649"/>
              <ac:picMk id="9" creationId="{FF3F78E9-981A-4593-922D-5A00FF41AA2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C6FE2-189E-4F8B-B715-D109B028564D}"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6E1EB-FFC8-4ACE-9EE2-2BC45C4F2C12}" type="slidenum">
              <a:rPr lang="en-US" smtClean="0"/>
              <a:t>‹#›</a:t>
            </a:fld>
            <a:endParaRPr lang="en-US"/>
          </a:p>
        </p:txBody>
      </p:sp>
    </p:spTree>
    <p:extLst>
      <p:ext uri="{BB962C8B-B14F-4D97-AF65-F5344CB8AC3E}">
        <p14:creationId xmlns:p14="http://schemas.microsoft.com/office/powerpoint/2010/main" val="143074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AC27-CB89-4AFF-AA3D-A318629BBDB6}"/>
              </a:ext>
            </a:extLst>
          </p:cNvPr>
          <p:cNvSpPr>
            <a:spLocks noGrp="1"/>
          </p:cNvSpPr>
          <p:nvPr>
            <p:ph type="ctrTitle"/>
          </p:nvPr>
        </p:nvSpPr>
        <p:spPr>
          <a:xfrm>
            <a:off x="1524000" y="1601765"/>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8EAAD-FE7D-4D93-9067-C4D89DDE7AF7}"/>
              </a:ext>
            </a:extLst>
          </p:cNvPr>
          <p:cNvSpPr>
            <a:spLocks noGrp="1"/>
          </p:cNvSpPr>
          <p:nvPr>
            <p:ph type="subTitle" idx="1"/>
          </p:nvPr>
        </p:nvSpPr>
        <p:spPr>
          <a:xfrm>
            <a:off x="1524000" y="4095719"/>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7699D7-57A9-4E2F-8CBE-B65157356855}"/>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A90D0040-B603-4599-B76C-BC1C5B863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0FC2-5DD7-4F44-B636-E815DE38BC59}"/>
              </a:ext>
            </a:extLst>
          </p:cNvPr>
          <p:cNvSpPr>
            <a:spLocks noGrp="1"/>
          </p:cNvSpPr>
          <p:nvPr>
            <p:ph type="sldNum" sz="quarter" idx="12"/>
          </p:nvPr>
        </p:nvSpPr>
        <p:spPr/>
        <p:txBody>
          <a:bodyPr/>
          <a:lstStyle/>
          <a:p>
            <a:fld id="{4198B9EF-61BA-42CC-9206-1FB60760CD64}" type="slidenum">
              <a:rPr lang="en-US" smtClean="0"/>
              <a:t>‹#›</a:t>
            </a:fld>
            <a:endParaRPr lang="en-US"/>
          </a:p>
        </p:txBody>
      </p:sp>
      <p:sp>
        <p:nvSpPr>
          <p:cNvPr id="13" name="TextBox 12">
            <a:extLst>
              <a:ext uri="{FF2B5EF4-FFF2-40B4-BE49-F238E27FC236}">
                <a16:creationId xmlns:a16="http://schemas.microsoft.com/office/drawing/2014/main" id="{3D941473-92B9-40C5-9CFA-A742CD129016}"/>
              </a:ext>
            </a:extLst>
          </p:cNvPr>
          <p:cNvSpPr txBox="1"/>
          <p:nvPr userDrawn="1"/>
        </p:nvSpPr>
        <p:spPr>
          <a:xfrm>
            <a:off x="838200" y="6305981"/>
            <a:ext cx="11064240" cy="415498"/>
          </a:xfrm>
          <a:prstGeom prst="rect">
            <a:avLst/>
          </a:prstGeom>
          <a:noFill/>
        </p:spPr>
        <p:txBody>
          <a:bodyPr wrap="square" rtlCol="0">
            <a:spAutoFit/>
          </a:bodyPr>
          <a:lstStyle/>
          <a:p>
            <a:r>
              <a:rPr lang="en-US" sz="1050" dirty="0"/>
              <a:t>The Transition to Practice Lectures Series is produced by the American Orthopaedic Association (AOA) in collaboration with the Fellowship Education Coalition comprised of the following </a:t>
            </a:r>
            <a:r>
              <a:rPr lang="en-US" sz="1050" dirty="0" err="1"/>
              <a:t>orthopaedic</a:t>
            </a:r>
            <a:r>
              <a:rPr lang="en-US" sz="1050" dirty="0"/>
              <a:t> societies: AOA/CORD, AAHKS, AANA, AAOS, ABOS, ACGME, AOFAS, AOSSM, ASES, NASS, OTA and POSNA. ©2020 The American Orthopaedic Association</a:t>
            </a:r>
          </a:p>
        </p:txBody>
      </p:sp>
      <p:pic>
        <p:nvPicPr>
          <p:cNvPr id="9" name="Picture 8" descr="A screenshot of a cell phone&#10;&#10;Description automatically generated">
            <a:extLst>
              <a:ext uri="{FF2B5EF4-FFF2-40B4-BE49-F238E27FC236}">
                <a16:creationId xmlns:a16="http://schemas.microsoft.com/office/drawing/2014/main" id="{FF3F78E9-981A-4593-922D-5A00FF41A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
            <a:ext cx="12192000" cy="2547854"/>
          </a:xfrm>
          <a:prstGeom prst="rect">
            <a:avLst/>
          </a:prstGeom>
        </p:spPr>
      </p:pic>
    </p:spTree>
    <p:extLst>
      <p:ext uri="{BB962C8B-B14F-4D97-AF65-F5344CB8AC3E}">
        <p14:creationId xmlns:p14="http://schemas.microsoft.com/office/powerpoint/2010/main" val="43679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8771-BBA0-4F92-B6CD-6D70CDEB7C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55D4F4-3DAE-4C16-8C61-17FDB704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4EEB5-00A7-44D7-BA68-DD757008097D}"/>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8C421554-0206-453D-936D-A6D4E931C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097A7-5B48-43D5-95BE-FA56CDE69033}"/>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20626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247DE-E01B-4201-A6F6-27C07EA0819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82782-5FAE-464B-8A26-1C33F1538A1B}"/>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6FF-A9CE-4443-85EF-733A0184FC77}"/>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9F117819-33AA-4434-B2B9-16BDFF427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D9ED2-15CD-45B7-941A-2A4724E89A23}"/>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54119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C870-D63B-4438-B97F-8E060568C4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4B4938-76D0-43AB-A238-3E579C30BA58}"/>
              </a:ext>
            </a:extLst>
          </p:cNvPr>
          <p:cNvSpPr>
            <a:spLocks noGrp="1"/>
          </p:cNvSpPr>
          <p:nvPr>
            <p:ph idx="1"/>
          </p:nvPr>
        </p:nvSpPr>
        <p:spPr>
          <a:xfrm>
            <a:off x="838200" y="1825625"/>
            <a:ext cx="10515600" cy="4085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13920-4354-4F97-BEEC-B5DE7110B7C1}"/>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AB426131-1C46-423A-B099-0337C9151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1C9EA-FA03-40B5-9F9D-51806C81EB31}"/>
              </a:ext>
            </a:extLst>
          </p:cNvPr>
          <p:cNvSpPr>
            <a:spLocks noGrp="1"/>
          </p:cNvSpPr>
          <p:nvPr>
            <p:ph type="sldNum" sz="quarter" idx="12"/>
          </p:nvPr>
        </p:nvSpPr>
        <p:spPr/>
        <p:txBody>
          <a:bodyPr/>
          <a:lstStyle/>
          <a:p>
            <a:fld id="{4198B9EF-61BA-42CC-9206-1FB60760CD64}" type="slidenum">
              <a:rPr lang="en-US" smtClean="0"/>
              <a:t>‹#›</a:t>
            </a:fld>
            <a:endParaRPr lang="en-US"/>
          </a:p>
        </p:txBody>
      </p:sp>
      <p:cxnSp>
        <p:nvCxnSpPr>
          <p:cNvPr id="10" name="Straight Connector 9">
            <a:extLst>
              <a:ext uri="{FF2B5EF4-FFF2-40B4-BE49-F238E27FC236}">
                <a16:creationId xmlns:a16="http://schemas.microsoft.com/office/drawing/2014/main" id="{EB3D9B4A-56AF-444D-9AAF-07814733A086}"/>
              </a:ext>
            </a:extLst>
          </p:cNvPr>
          <p:cNvCxnSpPr/>
          <p:nvPr userDrawn="1"/>
        </p:nvCxnSpPr>
        <p:spPr>
          <a:xfrm>
            <a:off x="838200" y="1448554"/>
            <a:ext cx="10515600"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44FBBB29-0E16-4AFD-9C9B-D52A6D3DF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3" y="6047716"/>
            <a:ext cx="12215186" cy="810284"/>
          </a:xfrm>
          <a:prstGeom prst="rect">
            <a:avLst/>
          </a:prstGeom>
        </p:spPr>
      </p:pic>
    </p:spTree>
    <p:extLst>
      <p:ext uri="{BB962C8B-B14F-4D97-AF65-F5344CB8AC3E}">
        <p14:creationId xmlns:p14="http://schemas.microsoft.com/office/powerpoint/2010/main" val="87099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17CE-19C2-426C-8D77-E7D888402698}"/>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A1B16-FD0C-4295-810D-D903043C5948}"/>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F3EB74-C0C3-4BAE-9D9B-C820BBA87B1A}"/>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1CCBB473-3232-4924-90D1-5517B286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B073-428C-483D-AEA2-23919B1DB5CD}"/>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68965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5409-54AA-4349-98DE-377C137EA74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2CEC9B9-91F0-4B73-9E53-E4DDC47C3F20}"/>
              </a:ext>
            </a:extLst>
          </p:cNvPr>
          <p:cNvSpPr>
            <a:spLocks noGrp="1"/>
          </p:cNvSpPr>
          <p:nvPr>
            <p:ph sz="half" idx="1"/>
          </p:nvPr>
        </p:nvSpPr>
        <p:spPr>
          <a:xfrm>
            <a:off x="838200" y="1825625"/>
            <a:ext cx="5109927" cy="4085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B7A17-3AAF-40CA-BF36-EB5050C0092A}"/>
              </a:ext>
            </a:extLst>
          </p:cNvPr>
          <p:cNvSpPr>
            <a:spLocks noGrp="1"/>
          </p:cNvSpPr>
          <p:nvPr>
            <p:ph sz="half" idx="2"/>
          </p:nvPr>
        </p:nvSpPr>
        <p:spPr>
          <a:xfrm>
            <a:off x="6172200" y="1825625"/>
            <a:ext cx="5109927" cy="4085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CB2E4-FEBA-4CD4-BA72-511E4977B28E}"/>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6" name="Footer Placeholder 5">
            <a:extLst>
              <a:ext uri="{FF2B5EF4-FFF2-40B4-BE49-F238E27FC236}">
                <a16:creationId xmlns:a16="http://schemas.microsoft.com/office/drawing/2014/main" id="{A6961898-3DFE-45EC-9386-35E7B540E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A7471-D6D4-417B-B16E-C49EC3F49F10}"/>
              </a:ext>
            </a:extLst>
          </p:cNvPr>
          <p:cNvSpPr>
            <a:spLocks noGrp="1"/>
          </p:cNvSpPr>
          <p:nvPr>
            <p:ph type="sldNum" sz="quarter" idx="12"/>
          </p:nvPr>
        </p:nvSpPr>
        <p:spPr/>
        <p:txBody>
          <a:bodyPr/>
          <a:lstStyle/>
          <a:p>
            <a:fld id="{4198B9EF-61BA-42CC-9206-1FB60760CD64}" type="slidenum">
              <a:rPr lang="en-US" smtClean="0"/>
              <a:t>‹#›</a:t>
            </a:fld>
            <a:endParaRPr lang="en-US"/>
          </a:p>
        </p:txBody>
      </p:sp>
      <p:cxnSp>
        <p:nvCxnSpPr>
          <p:cNvPr id="8" name="Straight Connector 7">
            <a:extLst>
              <a:ext uri="{FF2B5EF4-FFF2-40B4-BE49-F238E27FC236}">
                <a16:creationId xmlns:a16="http://schemas.microsoft.com/office/drawing/2014/main" id="{BD893A68-1C08-448F-99D6-4181D731BB53}"/>
              </a:ext>
            </a:extLst>
          </p:cNvPr>
          <p:cNvCxnSpPr/>
          <p:nvPr userDrawn="1"/>
        </p:nvCxnSpPr>
        <p:spPr>
          <a:xfrm>
            <a:off x="838200" y="1448554"/>
            <a:ext cx="10515600"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DF4E13BB-493D-4377-A6D3-B85EE73BE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3" y="6047716"/>
            <a:ext cx="12215186" cy="810284"/>
          </a:xfrm>
          <a:prstGeom prst="rect">
            <a:avLst/>
          </a:prstGeom>
        </p:spPr>
      </p:pic>
    </p:spTree>
    <p:extLst>
      <p:ext uri="{BB962C8B-B14F-4D97-AF65-F5344CB8AC3E}">
        <p14:creationId xmlns:p14="http://schemas.microsoft.com/office/powerpoint/2010/main" val="18926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C74B-3F07-454F-ACCB-F3E0E4C7F533}"/>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5E408-656F-42D1-AE83-8F83855263F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608A53-80C3-4354-867A-044F8E06A9A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BBD6C7-1300-42E6-99AE-E5DA776D68E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E60110-2AB6-4916-AD91-6E1BC3F8F5EA}"/>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F03E4-F41C-4363-A8C6-6AC007348248}"/>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8" name="Footer Placeholder 7">
            <a:extLst>
              <a:ext uri="{FF2B5EF4-FFF2-40B4-BE49-F238E27FC236}">
                <a16:creationId xmlns:a16="http://schemas.microsoft.com/office/drawing/2014/main" id="{5E52C255-95F9-40E4-B18D-B4B44C9D3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52F2D2-6DD2-4A6A-8508-64EFFE1D9F33}"/>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152004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069C-CCDC-4EC2-9492-91DC3769A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759CD-B3D7-4824-8B35-81718BB711CE}"/>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4" name="Footer Placeholder 3">
            <a:extLst>
              <a:ext uri="{FF2B5EF4-FFF2-40B4-BE49-F238E27FC236}">
                <a16:creationId xmlns:a16="http://schemas.microsoft.com/office/drawing/2014/main" id="{C3488ED9-B66B-44C9-BC42-2685B50D5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A5B4E-DA6D-45A1-A390-34B63AA777A0}"/>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14639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A7A21-43A8-4ACE-B560-CE30DC3BE8BD}"/>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3" name="Footer Placeholder 2">
            <a:extLst>
              <a:ext uri="{FF2B5EF4-FFF2-40B4-BE49-F238E27FC236}">
                <a16:creationId xmlns:a16="http://schemas.microsoft.com/office/drawing/2014/main" id="{1CB99FB3-788F-4404-A91C-4C08F34240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582EE-2A0C-4902-95B4-ABA62197804A}"/>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274704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33D7-9E1A-4B94-B7D5-4C2E4B422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24AFB-8461-42CA-A96C-FD0706A20264}"/>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C6613-46F1-4977-8033-E994ED0526B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03CFD1-8B34-48C3-A24F-4A7674105DF7}"/>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6" name="Footer Placeholder 5">
            <a:extLst>
              <a:ext uri="{FF2B5EF4-FFF2-40B4-BE49-F238E27FC236}">
                <a16:creationId xmlns:a16="http://schemas.microsoft.com/office/drawing/2014/main" id="{8E5541AE-4B46-4B96-9A92-D8ABA35E5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539B8-5D0C-4BEA-9ABC-8B415F237CE7}"/>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281044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0F95-7EC1-455C-8A5A-22A48F15D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271AB4-0753-42BD-8D90-02560A4112EC}"/>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AB8A50F-2A8E-4854-A155-00C1FD1D340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B381EC-47C9-4E24-97EC-6A16BBF54065}"/>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6" name="Footer Placeholder 5">
            <a:extLst>
              <a:ext uri="{FF2B5EF4-FFF2-40B4-BE49-F238E27FC236}">
                <a16:creationId xmlns:a16="http://schemas.microsoft.com/office/drawing/2014/main" id="{96938DD2-90AC-4BA2-AD9A-6CC99F2B1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2E89-DB0C-4CA5-86D1-170F932723EA}"/>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58450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026BF-B1FB-4E34-B52B-7D82AAC87AB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A92F91-384C-41C2-A1C4-BE3DAA940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7C324-77EE-4E56-BF1A-E6246C3920E2}"/>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70046065-49FB-40E2-A289-BDA90BBDF45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479B49-BD18-454C-856C-968C73AB05E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8B9EF-61BA-42CC-9206-1FB60760CD64}" type="slidenum">
              <a:rPr lang="en-US" smtClean="0"/>
              <a:t>‹#›</a:t>
            </a:fld>
            <a:endParaRPr lang="en-US"/>
          </a:p>
        </p:txBody>
      </p:sp>
    </p:spTree>
    <p:extLst>
      <p:ext uri="{BB962C8B-B14F-4D97-AF65-F5344CB8AC3E}">
        <p14:creationId xmlns:p14="http://schemas.microsoft.com/office/powerpoint/2010/main" val="248951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061416"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eak.com/blog/uncategorized/10-biggest-legal-mistakes-physicians-make-negotiating-contracts-employers/" TargetMode="External"/><Relationship Id="rId2" Type="http://schemas.openxmlformats.org/officeDocument/2006/relationships/hyperlink" Target="https://edhub.ama-assn.org/gcep" TargetMode="External"/><Relationship Id="rId1" Type="http://schemas.openxmlformats.org/officeDocument/2006/relationships/slideLayout" Target="../slideLayouts/slideLayout2.xml"/><Relationship Id="rId6" Type="http://schemas.openxmlformats.org/officeDocument/2006/relationships/hyperlink" Target="https://coa.org/2018/presentations/84The-Orthopaedic-Success-Manual.pdf" TargetMode="External"/><Relationship Id="rId5" Type="http://schemas.openxmlformats.org/officeDocument/2006/relationships/hyperlink" Target="https://www.aaos.org/uploadedFiles/PreProduction/Membership/Member_Resources/prac_manag/The%20employment%20contract%20checklist.pdf" TargetMode="External"/><Relationship Id="rId4" Type="http://schemas.openxmlformats.org/officeDocument/2006/relationships/hyperlink" Target="https://ryortho.com/2009/08/contract-negotiation-do-thine-homewor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s://www.merritthawkins.com/news-and-insights/thought-leadership/survey/2019-physician-inpatient-outpatient-revenue-survey/" TargetMode="External"/><Relationship Id="rId4" Type="http://schemas.openxmlformats.org/officeDocument/2006/relationships/hyperlink" Target="https://www.merritthawkins.com/trends-and-insights/article/white-papers/Orthopedic-Surgery-Supply-Demand-and-Recruiting-Trend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rd@aoassn.org?subject=AOA%20SOMOS%20Faculty%20Development%20Lecture%20Series" TargetMode="External"/><Relationship Id="rId2" Type="http://schemas.openxmlformats.org/officeDocument/2006/relationships/hyperlink" Target="https://forms.office.com/Pages/ResponsePage.aspx?id=YaxlJCFLSkWFGEDiT4IEhFsIJifh_y9InKvfGLHuQPlUQ0k0MkRXUlJDUlJETVNKQzdFNUhHRTJISi4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YaxlJCFLSkWFGEDiT4IEhFsIJifh_y9InKvfGLHuQPlUQ0k0MkRXUlJDUlJETVNKQzdFNUhHRTJISi4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697-4C52-4B97-AA77-15DAC1E22B0C}"/>
              </a:ext>
            </a:extLst>
          </p:cNvPr>
          <p:cNvSpPr>
            <a:spLocks noGrp="1"/>
          </p:cNvSpPr>
          <p:nvPr>
            <p:ph type="ctrTitle"/>
          </p:nvPr>
        </p:nvSpPr>
        <p:spPr>
          <a:xfrm>
            <a:off x="1524000" y="1568481"/>
            <a:ext cx="9144000" cy="2387600"/>
          </a:xfrm>
        </p:spPr>
        <p:txBody>
          <a:bodyPr/>
          <a:lstStyle/>
          <a:p>
            <a:r>
              <a:rPr lang="en-US" dirty="0">
                <a:latin typeface="+mn-lt"/>
              </a:rPr>
              <a:t>Contract Negotiations</a:t>
            </a:r>
          </a:p>
        </p:txBody>
      </p:sp>
      <p:sp>
        <p:nvSpPr>
          <p:cNvPr id="3" name="Subtitle 2">
            <a:extLst>
              <a:ext uri="{FF2B5EF4-FFF2-40B4-BE49-F238E27FC236}">
                <a16:creationId xmlns:a16="http://schemas.microsoft.com/office/drawing/2014/main" id="{DB4AC84F-4650-44F4-935B-F2B9EBD4A6E1}"/>
              </a:ext>
            </a:extLst>
          </p:cNvPr>
          <p:cNvSpPr>
            <a:spLocks noGrp="1"/>
          </p:cNvSpPr>
          <p:nvPr>
            <p:ph type="subTitle" idx="1"/>
          </p:nvPr>
        </p:nvSpPr>
        <p:spPr>
          <a:xfrm>
            <a:off x="1524000" y="4095718"/>
            <a:ext cx="9144000" cy="2103914"/>
          </a:xfrm>
        </p:spPr>
        <p:txBody>
          <a:bodyPr>
            <a:normAutofit fontScale="55000" lnSpcReduction="20000"/>
          </a:bodyPr>
          <a:lstStyle/>
          <a:p>
            <a:r>
              <a:rPr lang="en-US" sz="2500" dirty="0"/>
              <a:t>Representing multiple </a:t>
            </a:r>
            <a:r>
              <a:rPr lang="en-US" sz="2500" dirty="0" err="1"/>
              <a:t>orthopaedic</a:t>
            </a:r>
            <a:r>
              <a:rPr lang="en-US" sz="2500" dirty="0"/>
              <a:t> subspecialty societies,</a:t>
            </a:r>
            <a:br>
              <a:rPr lang="en-US" sz="2500" dirty="0"/>
            </a:br>
            <a:r>
              <a:rPr lang="en-US" sz="2500" dirty="0"/>
              <a:t>the following members of the Fellowship Education Coalition authored this lecture:</a:t>
            </a:r>
          </a:p>
          <a:p>
            <a:r>
              <a:rPr lang="en-US" sz="2500" dirty="0"/>
              <a:t>James Holmes, MD, FAOA</a:t>
            </a:r>
          </a:p>
          <a:p>
            <a:r>
              <a:rPr lang="en-US" sz="2500" dirty="0"/>
              <a:t>Anthony Bratton, MD</a:t>
            </a:r>
          </a:p>
          <a:p>
            <a:r>
              <a:rPr lang="en-US" sz="2500" dirty="0"/>
              <a:t>Antonia F. Chen, MD, MBA</a:t>
            </a:r>
          </a:p>
          <a:p>
            <a:r>
              <a:rPr lang="en-US" sz="2500" dirty="0"/>
              <a:t>Drew A. Lansdown, MD</a:t>
            </a:r>
          </a:p>
          <a:p>
            <a:r>
              <a:rPr lang="en-US" sz="2500" dirty="0"/>
              <a:t>Brian R. Waterman, MD, FAOA</a:t>
            </a:r>
          </a:p>
          <a:p>
            <a:r>
              <a:rPr lang="en-US" sz="1600" b="1" dirty="0"/>
              <a:t>Special Thanks </a:t>
            </a:r>
            <a:r>
              <a:rPr lang="en-US" sz="1600" dirty="0"/>
              <a:t>to </a:t>
            </a:r>
            <a:r>
              <a:rPr lang="en-US" sz="1600" b="1" dirty="0"/>
              <a:t>Michael J. McCaslin, CPA </a:t>
            </a:r>
            <a:r>
              <a:rPr lang="en-US" sz="1600" dirty="0"/>
              <a:t>of Somerset Advisors of Indianapolis for his thoughtful review and suggestions on this topic. </a:t>
            </a:r>
          </a:p>
          <a:p>
            <a:endParaRPr lang="en-US" dirty="0"/>
          </a:p>
        </p:txBody>
      </p:sp>
    </p:spTree>
    <p:extLst>
      <p:ext uri="{BB962C8B-B14F-4D97-AF65-F5344CB8AC3E}">
        <p14:creationId xmlns:p14="http://schemas.microsoft.com/office/powerpoint/2010/main" val="248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p:spPr>
        <p:txBody>
          <a:bodyPr/>
          <a:lstStyle/>
          <a:p>
            <a:pPr algn="l"/>
            <a:r>
              <a:rPr lang="en-US" b="1" dirty="0">
                <a:effectLst>
                  <a:outerShdw blurRad="38100" dist="38100" dir="2700000" algn="tl">
                    <a:srgbClr val="000000">
                      <a:alpha val="43137"/>
                    </a:srgbClr>
                  </a:outerShdw>
                </a:effectLst>
              </a:rPr>
              <a:t>Malpractice Insurance</a:t>
            </a:r>
          </a:p>
        </p:txBody>
      </p:sp>
      <p:sp>
        <p:nvSpPr>
          <p:cNvPr id="3" name="Content Placeholder 2"/>
          <p:cNvSpPr>
            <a:spLocks noGrp="1"/>
          </p:cNvSpPr>
          <p:nvPr>
            <p:ph idx="1"/>
          </p:nvPr>
        </p:nvSpPr>
        <p:spPr>
          <a:xfrm>
            <a:off x="838200" y="1783081"/>
            <a:ext cx="9439656" cy="4059936"/>
          </a:xfrm>
        </p:spPr>
        <p:txBody>
          <a:bodyPr>
            <a:normAutofit lnSpcReduction="10000"/>
          </a:bodyPr>
          <a:lstStyle/>
          <a:p>
            <a:r>
              <a:rPr lang="en-US" dirty="0"/>
              <a:t>Amount</a:t>
            </a:r>
          </a:p>
          <a:p>
            <a:pPr lvl="1">
              <a:buFont typeface="Courier New" panose="02070309020205020404" pitchFamily="49" charset="0"/>
              <a:buChar char="o"/>
            </a:pPr>
            <a:r>
              <a:rPr lang="en-US" dirty="0"/>
              <a:t>Reported as numbers, the first is the amount per claim per year and the second is the total amount per provider per year. </a:t>
            </a:r>
            <a:br>
              <a:rPr lang="en-US" dirty="0"/>
            </a:br>
            <a:r>
              <a:rPr lang="en-US" dirty="0"/>
              <a:t>(e.g. “1M/3M”)</a:t>
            </a:r>
          </a:p>
          <a:p>
            <a:r>
              <a:rPr lang="en-US" dirty="0"/>
              <a:t>Structure</a:t>
            </a:r>
          </a:p>
          <a:p>
            <a:pPr>
              <a:spcBef>
                <a:spcPts val="600"/>
              </a:spcBef>
            </a:pPr>
            <a:r>
              <a:rPr lang="en-US" dirty="0"/>
              <a:t>“Tail” coverage if termination</a:t>
            </a:r>
          </a:p>
          <a:p>
            <a:pPr marL="0" indent="0">
              <a:spcBef>
                <a:spcPts val="600"/>
              </a:spcBef>
              <a:buNone/>
            </a:pPr>
            <a:br>
              <a:rPr lang="en-US" sz="2400" dirty="0"/>
            </a:br>
            <a:r>
              <a:rPr lang="en-US" sz="2400" dirty="0"/>
              <a:t>While not spelled out in the contract it is important to understand how malpractice coverage works, who the insurer is and what their track record has been, any restriction in legal counsel, and the structure of the policy. Ultimately,  this is very important to protect your personal financial assets.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415" y="2766218"/>
            <a:ext cx="2209273" cy="1325563"/>
          </a:xfrm>
          <a:prstGeom prst="ellipse">
            <a:avLst/>
          </a:prstGeom>
          <a:ln>
            <a:noFill/>
          </a:ln>
          <a:effectLst>
            <a:softEdge rad="112500"/>
          </a:effectLst>
        </p:spPr>
      </p:pic>
    </p:spTree>
    <p:extLst>
      <p:ext uri="{BB962C8B-B14F-4D97-AF65-F5344CB8AC3E}">
        <p14:creationId xmlns:p14="http://schemas.microsoft.com/office/powerpoint/2010/main" val="282371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Separation/Termination</a:t>
            </a:r>
          </a:p>
        </p:txBody>
      </p:sp>
      <p:sp>
        <p:nvSpPr>
          <p:cNvPr id="3" name="Content Placeholder 2"/>
          <p:cNvSpPr>
            <a:spLocks noGrp="1"/>
          </p:cNvSpPr>
          <p:nvPr>
            <p:ph idx="1"/>
          </p:nvPr>
        </p:nvSpPr>
        <p:spPr/>
        <p:txBody>
          <a:bodyPr/>
          <a:lstStyle/>
          <a:p>
            <a:r>
              <a:rPr lang="en-US" dirty="0"/>
              <a:t>Rights and responsibilities</a:t>
            </a:r>
          </a:p>
          <a:p>
            <a:r>
              <a:rPr lang="en-US" dirty="0"/>
              <a:t>Obligations</a:t>
            </a:r>
          </a:p>
          <a:p>
            <a:pPr lvl="1">
              <a:buFont typeface="Courier New" panose="02070309020205020404" pitchFamily="49" charset="0"/>
              <a:buChar char="o"/>
            </a:pPr>
            <a:r>
              <a:rPr lang="en-US" dirty="0"/>
              <a:t>“Notice”, communication, patient notification, etc.</a:t>
            </a:r>
          </a:p>
          <a:p>
            <a:r>
              <a:rPr lang="en-US" dirty="0"/>
              <a:t>Restrictive covenants</a:t>
            </a:r>
          </a:p>
          <a:p>
            <a:r>
              <a:rPr lang="en-US" dirty="0"/>
              <a:t>Financial liability</a:t>
            </a:r>
          </a:p>
          <a:p>
            <a:pPr lvl="1">
              <a:buFont typeface="Courier New" panose="02070309020205020404" pitchFamily="49" charset="0"/>
              <a:buChar char="o"/>
            </a:pPr>
            <a:r>
              <a:rPr lang="en-US" dirty="0"/>
              <a:t>Malpractice tail</a:t>
            </a:r>
          </a:p>
          <a:p>
            <a:pPr lvl="1">
              <a:buFont typeface="Courier New" panose="02070309020205020404" pitchFamily="49" charset="0"/>
              <a:buChar char="o"/>
            </a:pPr>
            <a:r>
              <a:rPr lang="en-US" dirty="0"/>
              <a:t>Payback of “bonuses” etc.</a:t>
            </a:r>
          </a:p>
          <a:p>
            <a:pPr lvl="1">
              <a:buFont typeface="Courier New" panose="02070309020205020404" pitchFamily="49" charset="0"/>
              <a:buChar char="o"/>
            </a:pPr>
            <a:r>
              <a:rPr lang="en-US" dirty="0"/>
              <a:t>Payback of any short fall (collections vs salary)</a:t>
            </a:r>
          </a:p>
          <a:p>
            <a:pPr lvl="1"/>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1257" l="0" r="97091"/>
                    </a14:imgEffect>
                  </a14:imgLayer>
                </a14:imgProps>
              </a:ext>
              <a:ext uri="{28A0092B-C50C-407E-A947-70E740481C1C}">
                <a14:useLocalDpi xmlns:a14="http://schemas.microsoft.com/office/drawing/2010/main" val="0"/>
              </a:ext>
            </a:extLst>
          </a:blip>
          <a:stretch>
            <a:fillRect/>
          </a:stretch>
        </p:blipFill>
        <p:spPr>
          <a:xfrm>
            <a:off x="7654520" y="190664"/>
            <a:ext cx="4096322" cy="2725916"/>
          </a:xfrm>
          <a:prstGeom prst="rect">
            <a:avLst/>
          </a:prstGeom>
        </p:spPr>
      </p:pic>
    </p:spTree>
    <p:extLst>
      <p:ext uri="{BB962C8B-B14F-4D97-AF65-F5344CB8AC3E}">
        <p14:creationId xmlns:p14="http://schemas.microsoft.com/office/powerpoint/2010/main" val="389936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On-Call Obligations / Opportunities</a:t>
            </a:r>
          </a:p>
        </p:txBody>
      </p:sp>
      <p:sp>
        <p:nvSpPr>
          <p:cNvPr id="3" name="Content Placeholder 2"/>
          <p:cNvSpPr>
            <a:spLocks noGrp="1"/>
          </p:cNvSpPr>
          <p:nvPr>
            <p:ph idx="1"/>
          </p:nvPr>
        </p:nvSpPr>
        <p:spPr/>
        <p:txBody>
          <a:bodyPr/>
          <a:lstStyle/>
          <a:p>
            <a:r>
              <a:rPr lang="en-US" dirty="0"/>
              <a:t>Hospital requirements – typically in bylaws</a:t>
            </a:r>
            <a:endParaRPr lang="en-US" sz="2400" dirty="0"/>
          </a:p>
          <a:p>
            <a:r>
              <a:rPr lang="en-US" dirty="0"/>
              <a:t># of Hospitals?</a:t>
            </a:r>
          </a:p>
          <a:p>
            <a:r>
              <a:rPr lang="en-US" dirty="0"/>
              <a:t>“Group call” frequency – not ED, but for practice pts</a:t>
            </a:r>
            <a:endParaRPr lang="en-US" sz="2400" dirty="0"/>
          </a:p>
          <a:p>
            <a:r>
              <a:rPr lang="en-US" dirty="0"/>
              <a:t>Frequency</a:t>
            </a:r>
          </a:p>
          <a:p>
            <a:r>
              <a:rPr lang="en-US" dirty="0"/>
              <a:t>Stipend? Amount? </a:t>
            </a:r>
          </a:p>
          <a:p>
            <a:pPr lvl="1">
              <a:buFont typeface="Courier New" panose="02070309020205020404" pitchFamily="49" charset="0"/>
              <a:buChar char="o"/>
            </a:pPr>
            <a:r>
              <a:rPr lang="en-US" dirty="0"/>
              <a:t>Independent or included in your salary?</a:t>
            </a:r>
          </a:p>
          <a:p>
            <a:r>
              <a:rPr lang="en-US" dirty="0"/>
              <a:t>Expectations</a:t>
            </a:r>
          </a:p>
          <a:p>
            <a:pPr lvl="1">
              <a:spcBef>
                <a:spcPts val="0"/>
              </a:spcBef>
              <a:buFont typeface="Courier New" panose="02070309020205020404" pitchFamily="49" charset="0"/>
              <a:buChar char="o"/>
            </a:pPr>
            <a:r>
              <a:rPr lang="en-US" dirty="0"/>
              <a:t>Hand?, Spine?, Trauma </a:t>
            </a:r>
            <a:r>
              <a:rPr lang="en-US" dirty="0" err="1"/>
              <a:t>orthopod</a:t>
            </a:r>
            <a:r>
              <a:rPr lang="en-US" dirty="0"/>
              <a:t> trained support? That night or next day?</a:t>
            </a:r>
          </a:p>
        </p:txBody>
      </p:sp>
    </p:spTree>
    <p:extLst>
      <p:ext uri="{BB962C8B-B14F-4D97-AF65-F5344CB8AC3E}">
        <p14:creationId xmlns:p14="http://schemas.microsoft.com/office/powerpoint/2010/main" val="16219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p:spPr>
        <p:txBody>
          <a:bodyPr/>
          <a:lstStyle/>
          <a:p>
            <a:pPr algn="l"/>
            <a:r>
              <a:rPr lang="en-US" b="1">
                <a:effectLst>
                  <a:outerShdw blurRad="38100" dist="38100" dir="2700000" algn="tl">
                    <a:srgbClr val="000000">
                      <a:alpha val="43137"/>
                    </a:srgbClr>
                  </a:outerShdw>
                </a:effectLst>
              </a:rPr>
              <a:t>Miscellaneous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351338"/>
          </a:xfrm>
        </p:spPr>
        <p:txBody>
          <a:bodyPr/>
          <a:lstStyle/>
          <a:p>
            <a:r>
              <a:rPr lang="en-US" dirty="0"/>
              <a:t>Teaching stipend</a:t>
            </a:r>
          </a:p>
          <a:p>
            <a:r>
              <a:rPr lang="en-US" dirty="0"/>
              <a:t>Royalties</a:t>
            </a:r>
          </a:p>
          <a:p>
            <a:r>
              <a:rPr lang="en-US" dirty="0"/>
              <a:t>Consulting</a:t>
            </a:r>
          </a:p>
          <a:p>
            <a:r>
              <a:rPr lang="en-US" dirty="0"/>
              <a:t>Legal work</a:t>
            </a:r>
          </a:p>
          <a:p>
            <a:pPr lvl="1">
              <a:buFont typeface="Courier New" panose="02070309020205020404" pitchFamily="49" charset="0"/>
              <a:buChar char="o"/>
            </a:pPr>
            <a:r>
              <a:rPr lang="en-US" dirty="0"/>
              <a:t>Expert</a:t>
            </a:r>
          </a:p>
          <a:p>
            <a:pPr lvl="1">
              <a:buFont typeface="Courier New" panose="02070309020205020404" pitchFamily="49" charset="0"/>
              <a:buChar char="o"/>
            </a:pPr>
            <a:r>
              <a:rPr lang="en-US" dirty="0"/>
              <a:t>IMEs</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7391"/>
          <a:stretch/>
        </p:blipFill>
        <p:spPr>
          <a:xfrm>
            <a:off x="4862404" y="1825625"/>
            <a:ext cx="6491396" cy="3258439"/>
          </a:xfrm>
          <a:prstGeom prst="rect">
            <a:avLst/>
          </a:prstGeom>
        </p:spPr>
      </p:pic>
    </p:spTree>
    <p:extLst>
      <p:ext uri="{BB962C8B-B14F-4D97-AF65-F5344CB8AC3E}">
        <p14:creationId xmlns:p14="http://schemas.microsoft.com/office/powerpoint/2010/main" val="5010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7072" y="2556147"/>
            <a:ext cx="10515600" cy="4351338"/>
          </a:xfrm>
        </p:spPr>
        <p:txBody>
          <a:bodyPr/>
          <a:lstStyle/>
          <a:p>
            <a:pPr>
              <a:spcBef>
                <a:spcPts val="1200"/>
              </a:spcBef>
            </a:pPr>
            <a:r>
              <a:rPr lang="en-US" dirty="0"/>
              <a:t>Patient access</a:t>
            </a:r>
          </a:p>
          <a:p>
            <a:pPr>
              <a:spcBef>
                <a:spcPts val="1200"/>
              </a:spcBef>
            </a:pPr>
            <a:r>
              <a:rPr lang="en-US" dirty="0"/>
              <a:t>Patient distribution</a:t>
            </a:r>
          </a:p>
          <a:p>
            <a:pPr>
              <a:spcBef>
                <a:spcPts val="1200"/>
              </a:spcBef>
            </a:pPr>
            <a:r>
              <a:rPr lang="en-US" dirty="0"/>
              <a:t>Work environment</a:t>
            </a:r>
          </a:p>
          <a:p>
            <a:pPr>
              <a:spcBef>
                <a:spcPts val="1200"/>
              </a:spcBef>
            </a:pPr>
            <a:r>
              <a:rPr lang="en-US" dirty="0"/>
              <a:t>Marketing/ promotional plan</a:t>
            </a:r>
          </a:p>
          <a:p>
            <a:pPr>
              <a:spcBef>
                <a:spcPts val="1200"/>
              </a:spcBef>
            </a:pPr>
            <a:r>
              <a:rPr lang="en-US" dirty="0"/>
              <a:t>OR block time/implant limits</a:t>
            </a:r>
          </a:p>
          <a:p>
            <a:pPr>
              <a:spcBef>
                <a:spcPts val="1200"/>
              </a:spcBef>
            </a:pPr>
            <a:r>
              <a:rPr lang="en-US" dirty="0"/>
              <a:t>On call expectations</a:t>
            </a:r>
          </a:p>
        </p:txBody>
      </p:sp>
      <p:sp>
        <p:nvSpPr>
          <p:cNvPr id="3" name="Text Placeholder 2"/>
          <p:cNvSpPr>
            <a:spLocks noGrp="1"/>
          </p:cNvSpPr>
          <p:nvPr>
            <p:ph type="body" idx="4294967295"/>
          </p:nvPr>
        </p:nvSpPr>
        <p:spPr>
          <a:xfrm>
            <a:off x="2466765" y="1628226"/>
            <a:ext cx="5157788" cy="823912"/>
          </a:xfrm>
        </p:spPr>
        <p:txBody>
          <a:bodyPr/>
          <a:lstStyle/>
          <a:p>
            <a:pPr marL="0" indent="0">
              <a:buNone/>
            </a:pPr>
            <a:r>
              <a:rPr lang="en-US" b="0" dirty="0">
                <a:solidFill>
                  <a:schemeClr val="accent2"/>
                </a:solidFill>
              </a:rPr>
              <a:t>Not in contract</a:t>
            </a:r>
          </a:p>
        </p:txBody>
      </p:sp>
      <p:sp>
        <p:nvSpPr>
          <p:cNvPr id="5" name="Text Placeholder 4"/>
          <p:cNvSpPr>
            <a:spLocks noGrp="1"/>
          </p:cNvSpPr>
          <p:nvPr>
            <p:ph type="body" sz="quarter" idx="4294967295"/>
          </p:nvPr>
        </p:nvSpPr>
        <p:spPr>
          <a:xfrm>
            <a:off x="4743907" y="1972211"/>
            <a:ext cx="5507037" cy="639763"/>
          </a:xfrm>
        </p:spPr>
        <p:txBody>
          <a:bodyPr/>
          <a:lstStyle/>
          <a:p>
            <a:pPr marL="0" indent="0">
              <a:buNone/>
            </a:pPr>
            <a:r>
              <a:rPr lang="en-US" b="0" dirty="0">
                <a:solidFill>
                  <a:schemeClr val="accent2"/>
                </a:solidFill>
              </a:rPr>
              <a:t>…but need transparency and clarity</a:t>
            </a:r>
          </a:p>
        </p:txBody>
      </p:sp>
      <p:sp>
        <p:nvSpPr>
          <p:cNvPr id="6" name="Content Placeholder 5"/>
          <p:cNvSpPr>
            <a:spLocks noGrp="1"/>
          </p:cNvSpPr>
          <p:nvPr>
            <p:ph sz="quarter" idx="4294967295"/>
          </p:nvPr>
        </p:nvSpPr>
        <p:spPr>
          <a:xfrm>
            <a:off x="5919089" y="2498190"/>
            <a:ext cx="4959223" cy="3951287"/>
          </a:xfrm>
        </p:spPr>
        <p:txBody>
          <a:bodyPr/>
          <a:lstStyle/>
          <a:p>
            <a:pPr>
              <a:spcBef>
                <a:spcPts val="1200"/>
              </a:spcBef>
            </a:pPr>
            <a:r>
              <a:rPr lang="en-US" dirty="0"/>
              <a:t>Ongoing negotiations?</a:t>
            </a:r>
          </a:p>
          <a:p>
            <a:pPr>
              <a:spcBef>
                <a:spcPts val="1200"/>
              </a:spcBef>
            </a:pPr>
            <a:r>
              <a:rPr lang="en-US" dirty="0"/>
              <a:t>Strategic plan</a:t>
            </a:r>
          </a:p>
          <a:p>
            <a:pPr>
              <a:spcBef>
                <a:spcPts val="1200"/>
              </a:spcBef>
            </a:pPr>
            <a:r>
              <a:rPr lang="en-US" dirty="0"/>
              <a:t>QA/QI program</a:t>
            </a:r>
          </a:p>
          <a:p>
            <a:pPr>
              <a:spcBef>
                <a:spcPts val="1200"/>
              </a:spcBef>
            </a:pPr>
            <a:r>
              <a:rPr lang="en-US" dirty="0"/>
              <a:t>Governance structure</a:t>
            </a:r>
          </a:p>
          <a:p>
            <a:pPr>
              <a:spcBef>
                <a:spcPts val="1200"/>
              </a:spcBef>
            </a:pPr>
            <a:r>
              <a:rPr lang="en-US" dirty="0"/>
              <a:t>Understand your environment</a:t>
            </a:r>
          </a:p>
          <a:p>
            <a:pPr>
              <a:spcBef>
                <a:spcPts val="1200"/>
              </a:spcBef>
            </a:pPr>
            <a:r>
              <a:rPr lang="en-US" dirty="0"/>
              <a:t>What do they need from me?</a:t>
            </a:r>
          </a:p>
        </p:txBody>
      </p:sp>
      <p:sp>
        <p:nvSpPr>
          <p:cNvPr id="10" name="TextBox 9">
            <a:extLst>
              <a:ext uri="{FF2B5EF4-FFF2-40B4-BE49-F238E27FC236}">
                <a16:creationId xmlns:a16="http://schemas.microsoft.com/office/drawing/2014/main" id="{08244725-F7C4-430A-967B-AA7A1E122E62}"/>
              </a:ext>
            </a:extLst>
          </p:cNvPr>
          <p:cNvSpPr txBox="1"/>
          <p:nvPr/>
        </p:nvSpPr>
        <p:spPr>
          <a:xfrm>
            <a:off x="2132654" y="646648"/>
            <a:ext cx="4472699" cy="737831"/>
          </a:xfrm>
          <a:prstGeom prst="rect">
            <a:avLst/>
          </a:prstGeom>
          <a:noFill/>
        </p:spPr>
        <p:txBody>
          <a:bodyPr wrap="none" rtlCol="0">
            <a:spAutoFit/>
          </a:bodyPr>
          <a:lstStyle/>
          <a:p>
            <a:pPr>
              <a:lnSpc>
                <a:spcPct val="150000"/>
              </a:lnSpc>
            </a:pPr>
            <a:r>
              <a:rPr lang="en-US" sz="3200" i="1" dirty="0">
                <a:latin typeface="Arial Narrow" panose="020B0606020202030204" pitchFamily="34" charset="0"/>
              </a:rPr>
              <a:t>…items are you negotiating?</a:t>
            </a:r>
          </a:p>
        </p:txBody>
      </p:sp>
      <p:sp>
        <p:nvSpPr>
          <p:cNvPr id="11" name="Title 1">
            <a:extLst>
              <a:ext uri="{FF2B5EF4-FFF2-40B4-BE49-F238E27FC236}">
                <a16:creationId xmlns:a16="http://schemas.microsoft.com/office/drawing/2014/main" id="{5D8DFFD9-4E31-4F98-9A00-9B0C92E57580}"/>
              </a:ext>
            </a:extLst>
          </p:cNvPr>
          <p:cNvSpPr>
            <a:spLocks noGrp="1"/>
          </p:cNvSpPr>
          <p:nvPr>
            <p:ph type="title"/>
          </p:nvPr>
        </p:nvSpPr>
        <p:spPr>
          <a:xfrm>
            <a:off x="838200" y="214312"/>
            <a:ext cx="10515600" cy="1325563"/>
          </a:xfrm>
        </p:spPr>
        <p:txBody>
          <a:bodyPr/>
          <a:lstStyle/>
          <a:p>
            <a:r>
              <a:rPr lang="en-US" sz="2800" b="1" i="1" dirty="0"/>
              <a:t>more…</a:t>
            </a:r>
            <a:br>
              <a:rPr lang="en-US" b="1" dirty="0"/>
            </a:br>
            <a:r>
              <a:rPr lang="en-US" b="1" dirty="0"/>
              <a:t>What</a:t>
            </a:r>
            <a:endParaRPr lang="en-US" dirty="0"/>
          </a:p>
        </p:txBody>
      </p:sp>
    </p:spTree>
    <p:extLst>
      <p:ext uri="{BB962C8B-B14F-4D97-AF65-F5344CB8AC3E}">
        <p14:creationId xmlns:p14="http://schemas.microsoft.com/office/powerpoint/2010/main" val="408093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p:spPr>
        <p:txBody>
          <a:bodyPr/>
          <a:lstStyle/>
          <a:p>
            <a:pPr algn="l"/>
            <a:r>
              <a:rPr lang="en-US" b="1" dirty="0">
                <a:effectLst>
                  <a:outerShdw blurRad="38100" dist="38100" dir="2700000" algn="tl">
                    <a:srgbClr val="000000">
                      <a:alpha val="43137"/>
                    </a:srgbClr>
                  </a:outerShdw>
                </a:effectLst>
              </a:rPr>
              <a:t>Professional Path</a:t>
            </a:r>
          </a:p>
        </p:txBody>
      </p:sp>
      <p:sp>
        <p:nvSpPr>
          <p:cNvPr id="3" name="Content Placeholder 2"/>
          <p:cNvSpPr>
            <a:spLocks noGrp="1"/>
          </p:cNvSpPr>
          <p:nvPr>
            <p:ph idx="1"/>
          </p:nvPr>
        </p:nvSpPr>
        <p:spPr>
          <a:xfrm>
            <a:off x="838200" y="2150081"/>
            <a:ext cx="10515600" cy="4351338"/>
          </a:xfrm>
        </p:spPr>
        <p:txBody>
          <a:bodyPr/>
          <a:lstStyle/>
          <a:p>
            <a:r>
              <a:rPr lang="en-US" dirty="0"/>
              <a:t>Terms of Employment Agreement</a:t>
            </a:r>
          </a:p>
          <a:p>
            <a:r>
              <a:rPr lang="en-US" dirty="0"/>
              <a:t>Pathway to Partnership</a:t>
            </a:r>
          </a:p>
          <a:p>
            <a:pPr lvl="1">
              <a:buFont typeface="Courier New" panose="02070309020205020404" pitchFamily="49" charset="0"/>
              <a:buChar char="o"/>
            </a:pPr>
            <a:r>
              <a:rPr lang="en-US" dirty="0"/>
              <a:t>Clear criteria including timing</a:t>
            </a:r>
          </a:p>
          <a:p>
            <a:pPr lvl="1">
              <a:buFont typeface="Courier New" panose="02070309020205020404" pitchFamily="49" charset="0"/>
              <a:buChar char="o"/>
            </a:pPr>
            <a:r>
              <a:rPr lang="en-US" dirty="0"/>
              <a:t>How is the decision made</a:t>
            </a:r>
          </a:p>
          <a:p>
            <a:pPr lvl="1">
              <a:buFont typeface="Courier New" panose="02070309020205020404" pitchFamily="49" charset="0"/>
              <a:buChar char="o"/>
            </a:pPr>
            <a:r>
              <a:rPr lang="en-US" dirty="0"/>
              <a:t>Other promotional opportunities (hospital or group)</a:t>
            </a:r>
          </a:p>
          <a:p>
            <a:r>
              <a:rPr lang="en-US" dirty="0"/>
              <a:t>Pathway to Promotion</a:t>
            </a:r>
          </a:p>
          <a:p>
            <a:pPr lvl="1">
              <a:buFont typeface="Courier New" panose="02070309020205020404" pitchFamily="49" charset="0"/>
              <a:buChar char="o"/>
            </a:pPr>
            <a:r>
              <a:rPr lang="en-US" dirty="0"/>
              <a:t>Academic centers</a:t>
            </a:r>
          </a:p>
          <a:p>
            <a:pPr lvl="1">
              <a:buFont typeface="Courier New" panose="02070309020205020404" pitchFamily="49" charset="0"/>
              <a:buChar char="o"/>
            </a:pPr>
            <a:r>
              <a:rPr lang="en-US" dirty="0"/>
              <a:t>Clinical vs tenure track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173" y="1690692"/>
            <a:ext cx="3500627" cy="1966908"/>
          </a:xfrm>
          <a:prstGeom prst="rect">
            <a:avLst/>
          </a:prstGeom>
          <a:ln>
            <a:solidFill>
              <a:schemeClr val="tx1"/>
            </a:solidFill>
          </a:ln>
        </p:spPr>
      </p:pic>
      <p:sp>
        <p:nvSpPr>
          <p:cNvPr id="5" name="TextBox 4"/>
          <p:cNvSpPr txBox="1"/>
          <p:nvPr/>
        </p:nvSpPr>
        <p:spPr>
          <a:xfrm>
            <a:off x="838200" y="1611472"/>
            <a:ext cx="4850751" cy="538609"/>
          </a:xfrm>
          <a:prstGeom prst="rect">
            <a:avLst/>
          </a:prstGeom>
          <a:noFill/>
        </p:spPr>
        <p:txBody>
          <a:bodyPr wrap="none" rtlCol="0">
            <a:spAutoFit/>
          </a:bodyPr>
          <a:lstStyle/>
          <a:p>
            <a:r>
              <a:rPr lang="en-US" sz="2900" dirty="0">
                <a:solidFill>
                  <a:schemeClr val="accent2"/>
                </a:solidFill>
                <a:cs typeface="Arial" panose="020B0604020202020204" pitchFamily="34" charset="0"/>
              </a:rPr>
              <a:t>Is Your Path Forward Outlined?</a:t>
            </a:r>
          </a:p>
        </p:txBody>
      </p:sp>
    </p:spTree>
    <p:extLst>
      <p:ext uri="{BB962C8B-B14F-4D97-AF65-F5344CB8AC3E}">
        <p14:creationId xmlns:p14="http://schemas.microsoft.com/office/powerpoint/2010/main" val="346501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a:t>
            </a:r>
          </a:p>
        </p:txBody>
      </p:sp>
      <p:sp>
        <p:nvSpPr>
          <p:cNvPr id="3" name="Content Placeholder 2"/>
          <p:cNvSpPr>
            <a:spLocks noGrp="1"/>
          </p:cNvSpPr>
          <p:nvPr>
            <p:ph idx="1"/>
          </p:nvPr>
        </p:nvSpPr>
        <p:spPr>
          <a:xfrm>
            <a:off x="838200" y="1690692"/>
            <a:ext cx="10515600" cy="4114800"/>
          </a:xfrm>
        </p:spPr>
        <p:txBody>
          <a:bodyPr>
            <a:normAutofit fontScale="92500"/>
          </a:bodyPr>
          <a:lstStyle/>
          <a:p>
            <a:r>
              <a:rPr lang="en-US" dirty="0"/>
              <a:t>Initiation</a:t>
            </a:r>
          </a:p>
          <a:p>
            <a:pPr lvl="1">
              <a:buFont typeface="Courier New" panose="02070309020205020404" pitchFamily="49" charset="0"/>
              <a:buChar char="o"/>
            </a:pPr>
            <a:r>
              <a:rPr lang="en-US" dirty="0"/>
              <a:t>Starting the process</a:t>
            </a:r>
          </a:p>
          <a:p>
            <a:r>
              <a:rPr lang="en-US" dirty="0"/>
              <a:t>Doing your homework/information sources</a:t>
            </a:r>
          </a:p>
          <a:p>
            <a:r>
              <a:rPr lang="en-US" dirty="0"/>
              <a:t>Communication</a:t>
            </a:r>
          </a:p>
          <a:p>
            <a:pPr lvl="1">
              <a:buFont typeface="Courier New" panose="02070309020205020404" pitchFamily="49" charset="0"/>
              <a:buChar char="o"/>
            </a:pPr>
            <a:r>
              <a:rPr lang="en-US" dirty="0"/>
              <a:t>Responsible, punctual</a:t>
            </a:r>
          </a:p>
          <a:p>
            <a:r>
              <a:rPr lang="en-US" dirty="0"/>
              <a:t>Expectations on both sides</a:t>
            </a:r>
          </a:p>
          <a:p>
            <a:pPr lvl="1">
              <a:buFont typeface="Courier New" panose="02070309020205020404" pitchFamily="49" charset="0"/>
              <a:buChar char="o"/>
            </a:pPr>
            <a:r>
              <a:rPr lang="en-US" dirty="0"/>
              <a:t>What are your expectations, timeframes, etc., and do they mesh with this employer?</a:t>
            </a:r>
          </a:p>
          <a:p>
            <a:r>
              <a:rPr lang="en-US" dirty="0"/>
              <a:t>Understanding needs/leverage/expectations</a:t>
            </a:r>
          </a:p>
          <a:p>
            <a:r>
              <a:rPr lang="en-US" dirty="0"/>
              <a:t>Obligations</a:t>
            </a:r>
          </a:p>
          <a:p>
            <a:endParaRPr lang="en-US" dirty="0"/>
          </a:p>
        </p:txBody>
      </p:sp>
      <p:sp>
        <p:nvSpPr>
          <p:cNvPr id="4" name="TextBox 3">
            <a:extLst>
              <a:ext uri="{FF2B5EF4-FFF2-40B4-BE49-F238E27FC236}">
                <a16:creationId xmlns:a16="http://schemas.microsoft.com/office/drawing/2014/main" id="{22680C5B-BF9C-4AD3-AFD5-1359D5BD3780}"/>
              </a:ext>
            </a:extLst>
          </p:cNvPr>
          <p:cNvSpPr txBox="1"/>
          <p:nvPr/>
        </p:nvSpPr>
        <p:spPr>
          <a:xfrm>
            <a:off x="1886712" y="569976"/>
            <a:ext cx="5389617" cy="737831"/>
          </a:xfrm>
          <a:prstGeom prst="rect">
            <a:avLst/>
          </a:prstGeom>
          <a:noFill/>
        </p:spPr>
        <p:txBody>
          <a:bodyPr wrap="none" rtlCol="0">
            <a:spAutoFit/>
          </a:bodyPr>
          <a:lstStyle/>
          <a:p>
            <a:pPr>
              <a:lnSpc>
                <a:spcPct val="150000"/>
              </a:lnSpc>
            </a:pPr>
            <a:r>
              <a:rPr lang="en-US" sz="3200" i="1" dirty="0">
                <a:latin typeface="Arial Narrow" panose="020B0606020202030204" pitchFamily="34" charset="0"/>
              </a:rPr>
              <a:t>…does one go about this process?</a:t>
            </a:r>
          </a:p>
        </p:txBody>
      </p:sp>
    </p:spTree>
    <p:extLst>
      <p:ext uri="{BB962C8B-B14F-4D97-AF65-F5344CB8AC3E}">
        <p14:creationId xmlns:p14="http://schemas.microsoft.com/office/powerpoint/2010/main" val="702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08748-2FEA-4262-AA6A-F2BD82A854B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882384" y="1572768"/>
            <a:ext cx="4392168" cy="3927985"/>
          </a:xfrm>
          <a:prstGeom prst="ellipse">
            <a:avLst/>
          </a:prstGeom>
          <a:ln>
            <a:noFill/>
          </a:ln>
          <a:effectLst>
            <a:softEdge rad="112500"/>
          </a:effectLst>
        </p:spPr>
      </p:pic>
      <p:sp>
        <p:nvSpPr>
          <p:cNvPr id="4" name="Rectangle 3"/>
          <p:cNvSpPr/>
          <p:nvPr/>
        </p:nvSpPr>
        <p:spPr>
          <a:xfrm>
            <a:off x="917448" y="1690690"/>
            <a:ext cx="6717792" cy="4221092"/>
          </a:xfrm>
          <a:prstGeom prst="rect">
            <a:avLst/>
          </a:prstGeom>
        </p:spPr>
        <p:txBody>
          <a:bodyPr wrap="square">
            <a:spAutoFit/>
          </a:bodyPr>
          <a:lstStyle/>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MGMA</a:t>
            </a:r>
          </a:p>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Mentors</a:t>
            </a:r>
          </a:p>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Accountants</a:t>
            </a:r>
          </a:p>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Attorneys</a:t>
            </a:r>
          </a:p>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Consultants</a:t>
            </a:r>
          </a:p>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Proprietary websites</a:t>
            </a:r>
          </a:p>
          <a:p>
            <a:pPr marL="457200" indent="-457200">
              <a:lnSpc>
                <a:spcPct val="107000"/>
              </a:lnSpc>
              <a:buFont typeface="Arial" panose="020B0604020202020204" pitchFamily="34" charset="0"/>
              <a:buChar char="•"/>
            </a:pPr>
            <a:r>
              <a:rPr lang="en-US" sz="2800" dirty="0">
                <a:ea typeface="Calibri" panose="020F0502020204030204" pitchFamily="34" charset="0"/>
                <a:cs typeface="Times New Roman" panose="02020603050405020304" pitchFamily="18" charset="0"/>
              </a:rPr>
              <a:t>Written resources</a:t>
            </a:r>
          </a:p>
          <a:p>
            <a:pPr marL="914400" lvl="1" indent="-457200">
              <a:lnSpc>
                <a:spcPct val="107000"/>
              </a:lnSpc>
              <a:buFont typeface="Courier New" panose="02070309020205020404" pitchFamily="49" charset="0"/>
              <a:buChar char="o"/>
            </a:pPr>
            <a:r>
              <a:rPr lang="en-US" sz="2800" b="1" i="1" dirty="0">
                <a:solidFill>
                  <a:schemeClr val="accent2"/>
                </a:solidFill>
                <a:ea typeface="Calibri" panose="020F0502020204030204" pitchFamily="34" charset="0"/>
                <a:cs typeface="Times New Roman" panose="02020603050405020304" pitchFamily="18" charset="0"/>
              </a:rPr>
              <a:t>Getting to Yes</a:t>
            </a:r>
            <a:r>
              <a:rPr lang="en-US" sz="2800" i="1" dirty="0">
                <a:solidFill>
                  <a:schemeClr val="accent2"/>
                </a:solidFill>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by Roger Fisher and William </a:t>
            </a:r>
            <a:r>
              <a:rPr lang="en-US" sz="2000" dirty="0" err="1">
                <a:ea typeface="Calibri" panose="020F0502020204030204" pitchFamily="34" charset="0"/>
                <a:cs typeface="Times New Roman" panose="02020603050405020304" pitchFamily="18" charset="0"/>
              </a:rPr>
              <a:t>Ury</a:t>
            </a:r>
            <a:r>
              <a:rPr lang="en-US" sz="2800" dirty="0">
                <a:ea typeface="Calibri" panose="020F0502020204030204" pitchFamily="34" charset="0"/>
                <a:cs typeface="Times New Roman" panose="02020603050405020304" pitchFamily="18" charset="0"/>
              </a:rPr>
              <a:t> .… and many others</a:t>
            </a:r>
          </a:p>
        </p:txBody>
      </p:sp>
      <p:sp>
        <p:nvSpPr>
          <p:cNvPr id="7" name="TextBox 6">
            <a:extLst>
              <a:ext uri="{FF2B5EF4-FFF2-40B4-BE49-F238E27FC236}">
                <a16:creationId xmlns:a16="http://schemas.microsoft.com/office/drawing/2014/main" id="{47A0C63B-B80A-474A-81F7-956CBC559513}"/>
              </a:ext>
            </a:extLst>
          </p:cNvPr>
          <p:cNvSpPr txBox="1"/>
          <p:nvPr/>
        </p:nvSpPr>
        <p:spPr>
          <a:xfrm>
            <a:off x="2394346" y="735522"/>
            <a:ext cx="3421129" cy="584775"/>
          </a:xfrm>
          <a:prstGeom prst="rect">
            <a:avLst/>
          </a:prstGeom>
          <a:noFill/>
        </p:spPr>
        <p:txBody>
          <a:bodyPr wrap="none" rtlCol="0">
            <a:spAutoFit/>
          </a:bodyPr>
          <a:lstStyle/>
          <a:p>
            <a:r>
              <a:rPr lang="en-US" sz="3200" i="1">
                <a:latin typeface="Arial Narrow" panose="020B0606020202030204" pitchFamily="34" charset="0"/>
              </a:rPr>
              <a:t>…can I turn for help?</a:t>
            </a:r>
            <a:endParaRPr lang="en-US" sz="3200" i="1" dirty="0">
              <a:latin typeface="Arial Narrow" panose="020B0606020202030204" pitchFamily="34" charset="0"/>
            </a:endParaRPr>
          </a:p>
        </p:txBody>
      </p:sp>
      <p:sp>
        <p:nvSpPr>
          <p:cNvPr id="6" name="Title 5">
            <a:extLst>
              <a:ext uri="{FF2B5EF4-FFF2-40B4-BE49-F238E27FC236}">
                <a16:creationId xmlns:a16="http://schemas.microsoft.com/office/drawing/2014/main" id="{0D37A474-C4D6-441D-9504-0D7EA9CDC8D6}"/>
              </a:ext>
            </a:extLst>
          </p:cNvPr>
          <p:cNvSpPr>
            <a:spLocks noGrp="1"/>
          </p:cNvSpPr>
          <p:nvPr>
            <p:ph type="title"/>
          </p:nvPr>
        </p:nvSpPr>
        <p:spPr/>
        <p:txBody>
          <a:bodyPr/>
          <a:lstStyle/>
          <a:p>
            <a:r>
              <a:rPr lang="en-US" b="1" dirty="0"/>
              <a:t>Where</a:t>
            </a:r>
          </a:p>
        </p:txBody>
      </p:sp>
    </p:spTree>
    <p:extLst>
      <p:ext uri="{BB962C8B-B14F-4D97-AF65-F5344CB8AC3E}">
        <p14:creationId xmlns:p14="http://schemas.microsoft.com/office/powerpoint/2010/main" val="376726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5BC94-2A1A-4659-A568-9A613BE40460}"/>
              </a:ext>
            </a:extLst>
          </p:cNvPr>
          <p:cNvSpPr>
            <a:spLocks noGrp="1"/>
          </p:cNvSpPr>
          <p:nvPr>
            <p:ph type="title"/>
          </p:nvPr>
        </p:nvSpPr>
        <p:spPr/>
        <p:txBody>
          <a:bodyPr/>
          <a:lstStyle/>
          <a:p>
            <a:r>
              <a:rPr lang="en-US" b="1" dirty="0"/>
              <a:t>Additional Educational Resources</a:t>
            </a:r>
          </a:p>
        </p:txBody>
      </p:sp>
      <p:sp>
        <p:nvSpPr>
          <p:cNvPr id="7" name="Content Placeholder 6">
            <a:extLst>
              <a:ext uri="{FF2B5EF4-FFF2-40B4-BE49-F238E27FC236}">
                <a16:creationId xmlns:a16="http://schemas.microsoft.com/office/drawing/2014/main" id="{56A85719-2BFA-42D7-B1CC-44F0EF6DF33D}"/>
              </a:ext>
            </a:extLst>
          </p:cNvPr>
          <p:cNvSpPr>
            <a:spLocks noGrp="1"/>
          </p:cNvSpPr>
          <p:nvPr>
            <p:ph idx="1"/>
          </p:nvPr>
        </p:nvSpPr>
        <p:spPr>
          <a:xfrm>
            <a:off x="838200" y="1690692"/>
            <a:ext cx="10515600" cy="4351338"/>
          </a:xfrm>
        </p:spPr>
        <p:txBody>
          <a:bodyPr>
            <a:normAutofit lnSpcReduction="10000"/>
          </a:bodyPr>
          <a:lstStyle/>
          <a:p>
            <a:r>
              <a:rPr lang="en-US" sz="2000" dirty="0"/>
              <a:t>AMA GME Competency Education Program. </a:t>
            </a:r>
            <a:r>
              <a:rPr lang="en-US" sz="2000" i="1" dirty="0"/>
              <a:t>American Medical Association</a:t>
            </a:r>
            <a:r>
              <a:rPr lang="en-US" sz="2000" dirty="0"/>
              <a:t>; </a:t>
            </a:r>
            <a:r>
              <a:rPr lang="en-US" sz="2000" dirty="0">
                <a:hlinkClick r:id="rId2"/>
              </a:rPr>
              <a:t>https://edhub.ama-assn.org/gcep</a:t>
            </a:r>
            <a:endParaRPr lang="en-US" sz="2000" dirty="0"/>
          </a:p>
          <a:p>
            <a:r>
              <a:rPr lang="en-US" sz="2000" dirty="0" err="1"/>
              <a:t>Babitsky</a:t>
            </a:r>
            <a:r>
              <a:rPr lang="en-US" sz="2000" dirty="0"/>
              <a:t> S, </a:t>
            </a:r>
            <a:r>
              <a:rPr lang="en-US" sz="2000" dirty="0" err="1"/>
              <a:t>Mangraviti</a:t>
            </a:r>
            <a:r>
              <a:rPr lang="en-US" sz="2000" dirty="0"/>
              <a:t> JJ. The 10 biggest legal mistakes physicians make in negotiating contracts with their employers. </a:t>
            </a:r>
            <a:r>
              <a:rPr lang="en-US" sz="2000" i="1" dirty="0"/>
              <a:t>Seak.com</a:t>
            </a:r>
            <a:r>
              <a:rPr lang="en-US" sz="2000" dirty="0"/>
              <a:t>; 2005. </a:t>
            </a:r>
            <a:r>
              <a:rPr lang="en-US" sz="2000" dirty="0">
                <a:hlinkClick r:id="rId3"/>
              </a:rPr>
              <a:t>https://seak.com/blog/uncategorized/10-biggest-legal-mistakes-physicians-make-negotiating-contracts-employers/</a:t>
            </a:r>
            <a:endParaRPr lang="en-US" sz="2000" dirty="0"/>
          </a:p>
          <a:p>
            <a:r>
              <a:rPr lang="en-US" sz="2000" dirty="0"/>
              <a:t>Fisher R, </a:t>
            </a:r>
            <a:r>
              <a:rPr lang="en-US" sz="2000" dirty="0" err="1"/>
              <a:t>Ury</a:t>
            </a:r>
            <a:r>
              <a:rPr lang="en-US" sz="2000" dirty="0"/>
              <a:t> W, Patton B. </a:t>
            </a:r>
            <a:r>
              <a:rPr lang="en-US" sz="2000" i="1" dirty="0"/>
              <a:t>Getting to Yes: Negotiating Agreement Without Giving In</a:t>
            </a:r>
            <a:r>
              <a:rPr lang="en-US" sz="2000" dirty="0"/>
              <a:t>. New York: Penguin Books; 2011.</a:t>
            </a:r>
          </a:p>
          <a:p>
            <a:r>
              <a:rPr lang="en-US" sz="2000" dirty="0" err="1"/>
              <a:t>Hofheinz</a:t>
            </a:r>
            <a:r>
              <a:rPr lang="en-US" sz="2000" dirty="0"/>
              <a:t> E. Contract negotiation: do thine homework. </a:t>
            </a:r>
            <a:r>
              <a:rPr lang="en-US" sz="2000" i="1" dirty="0"/>
              <a:t>Orthopedics This Week;</a:t>
            </a:r>
            <a:r>
              <a:rPr lang="en-US" sz="2000" dirty="0"/>
              <a:t> Aug 14, 2009. </a:t>
            </a:r>
            <a:r>
              <a:rPr lang="en-US" sz="2000" dirty="0">
                <a:hlinkClick r:id="rId4"/>
              </a:rPr>
              <a:t>https://ryortho.com/2009/08/contract-negotiation-do-thine-homework/</a:t>
            </a:r>
            <a:endParaRPr lang="en-US" sz="2000" dirty="0"/>
          </a:p>
          <a:p>
            <a:r>
              <a:rPr lang="en-US" sz="2000" dirty="0"/>
              <a:t>The Employment Contract Checklist. </a:t>
            </a:r>
            <a:r>
              <a:rPr lang="en-US" sz="2000" i="1" dirty="0"/>
              <a:t>American Academy of Orthopaedic Surgeons</a:t>
            </a:r>
            <a:r>
              <a:rPr lang="en-US" sz="2000" dirty="0"/>
              <a:t>. </a:t>
            </a:r>
            <a:r>
              <a:rPr lang="en-US" sz="2000" dirty="0">
                <a:hlinkClick r:id="rId5"/>
              </a:rPr>
              <a:t>https://www.aaos.org/uploadedFiles/PreProduction/Membership/Member_Resources/prac_manag/The%20employment%20contract%20checklist.pdf</a:t>
            </a:r>
            <a:endParaRPr lang="en-US" sz="2000" dirty="0"/>
          </a:p>
          <a:p>
            <a:r>
              <a:rPr lang="en-US" sz="2000" dirty="0"/>
              <a:t>Williams AC, </a:t>
            </a:r>
            <a:r>
              <a:rPr lang="en-US" sz="2000" dirty="0" err="1"/>
              <a:t>Althausen</a:t>
            </a:r>
            <a:r>
              <a:rPr lang="en-US" sz="2000" dirty="0"/>
              <a:t> PL, Bray T, Walker J. </a:t>
            </a:r>
            <a:r>
              <a:rPr lang="en-US" sz="2000" i="1" dirty="0"/>
              <a:t>The Orthopaedic Success Manual</a:t>
            </a:r>
            <a:r>
              <a:rPr lang="en-US" sz="2000" dirty="0"/>
              <a:t>; 2018. </a:t>
            </a:r>
            <a:r>
              <a:rPr lang="en-US" sz="2000" dirty="0">
                <a:hlinkClick r:id="rId6"/>
              </a:rPr>
              <a:t>https://coa.org/2018/presentations/84The-Orthopaedic-Success-Manual.pdf</a:t>
            </a:r>
            <a:endParaRPr lang="en-US" sz="2000" dirty="0"/>
          </a:p>
          <a:p>
            <a:endParaRPr lang="en-US" sz="2000" dirty="0"/>
          </a:p>
        </p:txBody>
      </p:sp>
    </p:spTree>
    <p:extLst>
      <p:ext uri="{BB962C8B-B14F-4D97-AF65-F5344CB8AC3E}">
        <p14:creationId xmlns:p14="http://schemas.microsoft.com/office/powerpoint/2010/main" val="315015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77F1-4FD9-4798-9334-1468B0EC853C}"/>
              </a:ext>
            </a:extLst>
          </p:cNvPr>
          <p:cNvSpPr>
            <a:spLocks noGrp="1"/>
          </p:cNvSpPr>
          <p:nvPr>
            <p:ph type="title"/>
          </p:nvPr>
        </p:nvSpPr>
        <p:spPr>
          <a:xfrm>
            <a:off x="838200" y="365129"/>
            <a:ext cx="10515600" cy="1325563"/>
          </a:xfrm>
        </p:spPr>
        <p:txBody>
          <a:bodyPr/>
          <a:lstStyle/>
          <a:p>
            <a:r>
              <a:rPr lang="en-US" sz="1800" dirty="0"/>
              <a:t>(Optional slide for use in this lecture.) </a:t>
            </a:r>
            <a:br>
              <a:rPr lang="en-US" sz="1600" dirty="0"/>
            </a:br>
            <a:r>
              <a:rPr lang="en-US" dirty="0" err="1"/>
              <a:t>Orthopaedics</a:t>
            </a:r>
            <a:r>
              <a:rPr lang="en-US" dirty="0"/>
              <a:t> Add Value to Hospital Systems</a:t>
            </a:r>
            <a:endParaRPr lang="en-US" sz="1800" dirty="0"/>
          </a:p>
        </p:txBody>
      </p:sp>
      <p:pic>
        <p:nvPicPr>
          <p:cNvPr id="6" name="Content Placeholder 5" descr="A screenshot of a cell phone&#10;&#10;Description automatically generated">
            <a:extLst>
              <a:ext uri="{FF2B5EF4-FFF2-40B4-BE49-F238E27FC236}">
                <a16:creationId xmlns:a16="http://schemas.microsoft.com/office/drawing/2014/main" id="{E8FE2632-F3FA-4824-BA4D-1FBB6205183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4007" y="1774926"/>
            <a:ext cx="3431625" cy="3992564"/>
          </a:xfrm>
        </p:spPr>
      </p:pic>
      <p:pic>
        <p:nvPicPr>
          <p:cNvPr id="8" name="Content Placeholder 7" descr="A screenshot of a cell phone&#10;&#10;Description automatically generated">
            <a:extLst>
              <a:ext uri="{FF2B5EF4-FFF2-40B4-BE49-F238E27FC236}">
                <a16:creationId xmlns:a16="http://schemas.microsoft.com/office/drawing/2014/main" id="{868AB489-16F7-4566-A803-B0D25D883D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5221" y="1790719"/>
            <a:ext cx="2007463" cy="3886170"/>
          </a:xfrm>
        </p:spPr>
      </p:pic>
      <p:sp>
        <p:nvSpPr>
          <p:cNvPr id="9" name="TextBox 8">
            <a:extLst>
              <a:ext uri="{FF2B5EF4-FFF2-40B4-BE49-F238E27FC236}">
                <a16:creationId xmlns:a16="http://schemas.microsoft.com/office/drawing/2014/main" id="{60483D49-E0BD-4AA3-9C1D-5461F663BF66}"/>
              </a:ext>
            </a:extLst>
          </p:cNvPr>
          <p:cNvSpPr txBox="1"/>
          <p:nvPr/>
        </p:nvSpPr>
        <p:spPr>
          <a:xfrm>
            <a:off x="964256" y="5744406"/>
            <a:ext cx="9037988" cy="246221"/>
          </a:xfrm>
          <a:prstGeom prst="rect">
            <a:avLst/>
          </a:prstGeom>
          <a:noFill/>
        </p:spPr>
        <p:txBody>
          <a:bodyPr wrap="square" rtlCol="0">
            <a:spAutoFit/>
          </a:bodyPr>
          <a:lstStyle/>
          <a:p>
            <a:r>
              <a:rPr lang="en-US" sz="1000" dirty="0"/>
              <a:t>Additional resource: </a:t>
            </a:r>
            <a:r>
              <a:rPr lang="en-US" sz="1000" dirty="0">
                <a:hlinkClick r:id="rId4"/>
              </a:rPr>
              <a:t>https://www.merritthawkins.com/trends-and-insights/article/white-papers/</a:t>
            </a:r>
            <a:r>
              <a:rPr lang="en-US" sz="900" dirty="0">
                <a:hlinkClick r:id="rId4"/>
              </a:rPr>
              <a:t>Orthopedic-Surgery-Supply-Demand-and-Recruiting-Trends</a:t>
            </a:r>
            <a:r>
              <a:rPr lang="en-US" sz="1000" dirty="0">
                <a:hlinkClick r:id="rId4"/>
              </a:rPr>
              <a:t>/</a:t>
            </a:r>
            <a:endParaRPr lang="en-US" sz="1000" dirty="0"/>
          </a:p>
        </p:txBody>
      </p:sp>
      <p:sp>
        <p:nvSpPr>
          <p:cNvPr id="10" name="TextBox 9">
            <a:extLst>
              <a:ext uri="{FF2B5EF4-FFF2-40B4-BE49-F238E27FC236}">
                <a16:creationId xmlns:a16="http://schemas.microsoft.com/office/drawing/2014/main" id="{6DF20627-DFCE-487A-9656-8F48137B0606}"/>
              </a:ext>
            </a:extLst>
          </p:cNvPr>
          <p:cNvSpPr txBox="1"/>
          <p:nvPr/>
        </p:nvSpPr>
        <p:spPr>
          <a:xfrm>
            <a:off x="964256" y="1535072"/>
            <a:ext cx="8764465" cy="246221"/>
          </a:xfrm>
          <a:prstGeom prst="rect">
            <a:avLst/>
          </a:prstGeom>
          <a:noFill/>
        </p:spPr>
        <p:txBody>
          <a:bodyPr wrap="square" rtlCol="0">
            <a:spAutoFit/>
          </a:bodyPr>
          <a:lstStyle/>
          <a:p>
            <a:r>
              <a:rPr lang="en-US" sz="1000" dirty="0"/>
              <a:t>Available at </a:t>
            </a:r>
            <a:r>
              <a:rPr lang="en-US" sz="1000" dirty="0">
                <a:hlinkClick r:id="rId5"/>
              </a:rPr>
              <a:t>https://www.merritthawkins.com/news-and-insights/thought-leadership/survey/2019-physician-inpatient-outpatient-revenue-survey/</a:t>
            </a:r>
            <a:endParaRPr lang="en-US" sz="1000" dirty="0"/>
          </a:p>
        </p:txBody>
      </p:sp>
    </p:spTree>
    <p:extLst>
      <p:ext uri="{BB962C8B-B14F-4D97-AF65-F5344CB8AC3E}">
        <p14:creationId xmlns:p14="http://schemas.microsoft.com/office/powerpoint/2010/main" val="169848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2016 Orthopaedic Census Report – AAOS">
            <a:extLst>
              <a:ext uri="{FF2B5EF4-FFF2-40B4-BE49-F238E27FC236}">
                <a16:creationId xmlns:a16="http://schemas.microsoft.com/office/drawing/2014/main" id="{C9315B0F-7B61-4D16-B59E-1AF9C2DC1149}"/>
              </a:ext>
              <a:ext uri="{C183D7F6-B498-43B3-948B-1728B52AA6E4}">
                <adec:decorative xmlns:adec="http://schemas.microsoft.com/office/drawing/2017/decorative" val="0"/>
              </a:ext>
            </a:extLst>
          </p:cNvPr>
          <p:cNvGrpSpPr/>
          <p:nvPr/>
        </p:nvGrpSpPr>
        <p:grpSpPr>
          <a:xfrm>
            <a:off x="3704266" y="1625630"/>
            <a:ext cx="4783467" cy="4365315"/>
            <a:chOff x="3704266" y="1625630"/>
            <a:chExt cx="4783467" cy="436531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3704266" y="1625630"/>
              <a:ext cx="4783467" cy="4088316"/>
            </a:xfrm>
            <a:prstGeom prst="rect">
              <a:avLst/>
            </a:prstGeom>
            <a:ln>
              <a:noFill/>
            </a:ln>
          </p:spPr>
        </p:pic>
        <p:sp>
          <p:nvSpPr>
            <p:cNvPr id="4" name="TextBox 3" descr="2016 Orthopaedic Census Report – AAOS">
              <a:extLst>
                <a:ext uri="{FF2B5EF4-FFF2-40B4-BE49-F238E27FC236}">
                  <a16:creationId xmlns:a16="http://schemas.microsoft.com/office/drawing/2014/main" id="{FAB0535C-FA76-4927-9F4F-246F4E5BEEBA}"/>
                </a:ext>
              </a:extLst>
            </p:cNvPr>
            <p:cNvSpPr txBox="1"/>
            <p:nvPr/>
          </p:nvSpPr>
          <p:spPr>
            <a:xfrm>
              <a:off x="4735531" y="5713946"/>
              <a:ext cx="2720938" cy="276999"/>
            </a:xfrm>
            <a:prstGeom prst="rect">
              <a:avLst/>
            </a:prstGeom>
            <a:noFill/>
            <a:ln>
              <a:noFill/>
            </a:ln>
          </p:spPr>
          <p:txBody>
            <a:bodyPr wrap="none" rtlCol="0">
              <a:spAutoFit/>
            </a:bodyPr>
            <a:lstStyle/>
            <a:p>
              <a:r>
                <a:rPr lang="en-US" sz="1200" dirty="0">
                  <a:latin typeface="+mj-lt"/>
                </a:rPr>
                <a:t>2018 Orthopaedic Census Report – AAOS</a:t>
              </a:r>
            </a:p>
          </p:txBody>
        </p:sp>
      </p:grpSp>
      <p:sp>
        <p:nvSpPr>
          <p:cNvPr id="5" name="Title 4">
            <a:extLst>
              <a:ext uri="{FF2B5EF4-FFF2-40B4-BE49-F238E27FC236}">
                <a16:creationId xmlns:a16="http://schemas.microsoft.com/office/drawing/2014/main" id="{8400B138-ADB2-4527-A815-66B793FFF5CD}"/>
              </a:ext>
            </a:extLst>
          </p:cNvPr>
          <p:cNvSpPr>
            <a:spLocks noGrp="1"/>
          </p:cNvSpPr>
          <p:nvPr>
            <p:ph type="title"/>
          </p:nvPr>
        </p:nvSpPr>
        <p:spPr/>
        <p:txBody>
          <a:bodyPr/>
          <a:lstStyle/>
          <a:p>
            <a:r>
              <a:rPr lang="en-US" dirty="0"/>
              <a:t>Transition to </a:t>
            </a:r>
            <a:r>
              <a:rPr lang="en-US" b="1" i="1" dirty="0"/>
              <a:t>What Environment</a:t>
            </a:r>
            <a:r>
              <a:rPr lang="en-US" b="1" dirty="0"/>
              <a:t>?</a:t>
            </a:r>
            <a:endParaRPr lang="en-US" dirty="0"/>
          </a:p>
        </p:txBody>
      </p:sp>
    </p:spTree>
    <p:extLst>
      <p:ext uri="{BB962C8B-B14F-4D97-AF65-F5344CB8AC3E}">
        <p14:creationId xmlns:p14="http://schemas.microsoft.com/office/powerpoint/2010/main" val="340993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2DA5019D-7489-4914-8703-2E187DBBA07A}"/>
              </a:ext>
            </a:extLst>
          </p:cNvPr>
          <p:cNvSpPr>
            <a:spLocks noGrp="1"/>
          </p:cNvSpPr>
          <p:nvPr>
            <p:ph type="subTitle" idx="1"/>
          </p:nvPr>
        </p:nvSpPr>
        <p:spPr>
          <a:xfrm>
            <a:off x="1332015" y="3429000"/>
            <a:ext cx="9527969" cy="1812223"/>
          </a:xfrm>
        </p:spPr>
        <p:txBody>
          <a:bodyPr>
            <a:normAutofit fontScale="85000" lnSpcReduction="20000"/>
          </a:bodyPr>
          <a:lstStyle/>
          <a:p>
            <a:r>
              <a:rPr lang="en-US" sz="3200" dirty="0"/>
              <a:t>Please help us improve our support of best practices in education: </a:t>
            </a:r>
            <a:r>
              <a:rPr lang="en-US" sz="3200" dirty="0">
                <a:hlinkClick r:id="rId2"/>
              </a:rPr>
              <a:t>Use this survey</a:t>
            </a:r>
            <a:r>
              <a:rPr lang="en-US" sz="3200" dirty="0"/>
              <a:t> to provide your feedback about this module.</a:t>
            </a:r>
          </a:p>
          <a:p>
            <a:endParaRPr lang="en-US" dirty="0"/>
          </a:p>
          <a:p>
            <a:r>
              <a:rPr lang="en-US" dirty="0"/>
              <a:t>Submit questions or comments about the</a:t>
            </a:r>
          </a:p>
          <a:p>
            <a:r>
              <a:rPr lang="en-US" dirty="0"/>
              <a:t>Transition to Practice Lecture Series to </a:t>
            </a:r>
            <a:r>
              <a:rPr lang="en-US" dirty="0">
                <a:hlinkClick r:id="rId3"/>
              </a:rPr>
              <a:t>cord@aoassn.org</a:t>
            </a:r>
            <a:endParaRPr lang="en-US" dirty="0"/>
          </a:p>
        </p:txBody>
      </p:sp>
    </p:spTree>
    <p:extLst>
      <p:ext uri="{BB962C8B-B14F-4D97-AF65-F5344CB8AC3E}">
        <p14:creationId xmlns:p14="http://schemas.microsoft.com/office/powerpoint/2010/main" val="266078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A53B1-6A53-4019-BC58-A6B7E9ADC59F}"/>
              </a:ext>
            </a:extLst>
          </p:cNvPr>
          <p:cNvPicPr>
            <a:picLocks noChangeAspect="1"/>
          </p:cNvPicPr>
          <p:nvPr/>
        </p:nvPicPr>
        <p:blipFill>
          <a:blip r:embed="rId2"/>
          <a:stretch>
            <a:fillRect/>
          </a:stretch>
        </p:blipFill>
        <p:spPr>
          <a:xfrm>
            <a:off x="7771168" y="1690692"/>
            <a:ext cx="3581205" cy="2330389"/>
          </a:xfrm>
          <a:prstGeom prst="rect">
            <a:avLst/>
          </a:prstGeom>
        </p:spPr>
      </p:pic>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a:xfrm>
            <a:off x="838200" y="1585917"/>
            <a:ext cx="10515600" cy="4351338"/>
          </a:xfrm>
        </p:spPr>
        <p:txBody>
          <a:bodyPr>
            <a:normAutofit fontScale="92500" lnSpcReduction="20000"/>
          </a:bodyPr>
          <a:lstStyle/>
          <a:p>
            <a:pPr>
              <a:lnSpc>
                <a:spcPct val="150000"/>
              </a:lnSpc>
            </a:pPr>
            <a:r>
              <a:rPr lang="en-US" sz="3600" b="1" dirty="0">
                <a:solidFill>
                  <a:schemeClr val="accent2"/>
                </a:solidFill>
              </a:rPr>
              <a:t>WHO</a:t>
            </a:r>
            <a:r>
              <a:rPr lang="en-US" sz="3600" dirty="0"/>
              <a:t> </a:t>
            </a:r>
            <a:r>
              <a:rPr lang="en-US" sz="3600" i="1" dirty="0"/>
              <a:t>are you negotiating with?</a:t>
            </a:r>
          </a:p>
          <a:p>
            <a:pPr>
              <a:lnSpc>
                <a:spcPct val="150000"/>
              </a:lnSpc>
            </a:pPr>
            <a:r>
              <a:rPr lang="en-US" sz="3600" b="1" dirty="0">
                <a:solidFill>
                  <a:schemeClr val="accent2"/>
                </a:solidFill>
              </a:rPr>
              <a:t>WHAT</a:t>
            </a:r>
            <a:r>
              <a:rPr lang="en-US" sz="3600" dirty="0"/>
              <a:t> </a:t>
            </a:r>
            <a:r>
              <a:rPr lang="en-US" sz="3600" i="1" dirty="0"/>
              <a:t>items are you negotiating?</a:t>
            </a:r>
          </a:p>
          <a:p>
            <a:pPr>
              <a:lnSpc>
                <a:spcPct val="150000"/>
              </a:lnSpc>
            </a:pPr>
            <a:r>
              <a:rPr lang="en-US" sz="3600" b="1" dirty="0">
                <a:solidFill>
                  <a:schemeClr val="accent2"/>
                </a:solidFill>
              </a:rPr>
              <a:t>HOW</a:t>
            </a:r>
            <a:r>
              <a:rPr lang="en-US" sz="3600" dirty="0"/>
              <a:t> </a:t>
            </a:r>
            <a:r>
              <a:rPr lang="en-US" sz="3600" i="1" dirty="0"/>
              <a:t>does one go about this process?</a:t>
            </a:r>
          </a:p>
          <a:p>
            <a:pPr>
              <a:lnSpc>
                <a:spcPct val="150000"/>
              </a:lnSpc>
            </a:pPr>
            <a:r>
              <a:rPr lang="en-US" sz="3600" b="1" dirty="0">
                <a:solidFill>
                  <a:schemeClr val="accent2"/>
                </a:solidFill>
              </a:rPr>
              <a:t>WHERE</a:t>
            </a:r>
            <a:r>
              <a:rPr lang="en-US" sz="3600" b="1" dirty="0"/>
              <a:t> </a:t>
            </a:r>
            <a:r>
              <a:rPr lang="en-US" sz="3600" i="1" dirty="0"/>
              <a:t>can I turn for help?</a:t>
            </a:r>
          </a:p>
          <a:p>
            <a:pPr>
              <a:lnSpc>
                <a:spcPct val="150000"/>
              </a:lnSpc>
            </a:pPr>
            <a:r>
              <a:rPr lang="en-US" sz="3600" b="1" dirty="0">
                <a:solidFill>
                  <a:schemeClr val="accent2"/>
                </a:solidFill>
              </a:rPr>
              <a:t>Fellow/Faculty Evaluation</a:t>
            </a:r>
          </a:p>
          <a:p>
            <a:pPr lvl="1">
              <a:lnSpc>
                <a:spcPct val="100000"/>
              </a:lnSpc>
              <a:buFont typeface="Courier New" panose="02070309020205020404" pitchFamily="49" charset="0"/>
              <a:buChar char="o"/>
            </a:pPr>
            <a:r>
              <a:rPr lang="en-US" dirty="0">
                <a:solidFill>
                  <a:srgbClr val="00B0F0"/>
                </a:solidFill>
                <a:hlinkClick r:id="rId3">
                  <a:extLst>
                    <a:ext uri="{A12FA001-AC4F-418D-AE19-62706E023703}">
                      <ahyp:hlinkClr xmlns:ahyp="http://schemas.microsoft.com/office/drawing/2018/hyperlinkcolor" val="tx"/>
                    </a:ext>
                  </a:extLst>
                </a:hlinkClick>
              </a:rPr>
              <a:t>Use this survey </a:t>
            </a:r>
            <a:r>
              <a:rPr lang="en-US" dirty="0"/>
              <a:t>to provide your feedback about this module.</a:t>
            </a:r>
          </a:p>
          <a:p>
            <a:pPr>
              <a:lnSpc>
                <a:spcPct val="150000"/>
              </a:lnSpc>
            </a:pPr>
            <a:endParaRPr lang="en-US" sz="3600" i="1" dirty="0"/>
          </a:p>
        </p:txBody>
      </p:sp>
    </p:spTree>
    <p:extLst>
      <p:ext uri="{BB962C8B-B14F-4D97-AF65-F5344CB8AC3E}">
        <p14:creationId xmlns:p14="http://schemas.microsoft.com/office/powerpoint/2010/main" val="12513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p:spPr>
        <p:txBody>
          <a:bodyPr/>
          <a:lstStyle/>
          <a:p>
            <a:r>
              <a:rPr lang="en-US" b="1" dirty="0"/>
              <a:t>Who</a:t>
            </a:r>
          </a:p>
        </p:txBody>
      </p:sp>
      <p:sp>
        <p:nvSpPr>
          <p:cNvPr id="3" name="Content Placeholder 2"/>
          <p:cNvSpPr>
            <a:spLocks noGrp="1"/>
          </p:cNvSpPr>
          <p:nvPr>
            <p:ph idx="1"/>
          </p:nvPr>
        </p:nvSpPr>
        <p:spPr>
          <a:xfrm>
            <a:off x="838200" y="1783080"/>
            <a:ext cx="8534400" cy="4114800"/>
          </a:xfrm>
        </p:spPr>
        <p:txBody>
          <a:bodyPr/>
          <a:lstStyle/>
          <a:p>
            <a:pPr marL="0" indent="0">
              <a:buNone/>
            </a:pPr>
            <a:r>
              <a:rPr lang="en-US" sz="3600" dirty="0"/>
              <a:t>Contracts vary with practice environments: </a:t>
            </a:r>
          </a:p>
          <a:p>
            <a:pPr lvl="1"/>
            <a:r>
              <a:rPr lang="en-US" sz="3600" dirty="0"/>
              <a:t>Private practice</a:t>
            </a:r>
          </a:p>
          <a:p>
            <a:pPr lvl="1"/>
            <a:r>
              <a:rPr lang="en-US" sz="3600" dirty="0"/>
              <a:t>Multispecialty group</a:t>
            </a:r>
          </a:p>
          <a:p>
            <a:pPr lvl="1"/>
            <a:r>
              <a:rPr lang="en-US" sz="3600" dirty="0"/>
              <a:t>Hospital/health system</a:t>
            </a:r>
          </a:p>
          <a:p>
            <a:pPr lvl="1"/>
            <a:r>
              <a:rPr lang="en-US" sz="3600" dirty="0"/>
              <a:t>Academic appointment</a:t>
            </a:r>
          </a:p>
        </p:txBody>
      </p:sp>
      <p:sp>
        <p:nvSpPr>
          <p:cNvPr id="4" name="TextBox 3">
            <a:extLst>
              <a:ext uri="{FF2B5EF4-FFF2-40B4-BE49-F238E27FC236}">
                <a16:creationId xmlns:a16="http://schemas.microsoft.com/office/drawing/2014/main" id="{21534348-988E-49AC-8702-14D427393077}"/>
              </a:ext>
            </a:extLst>
          </p:cNvPr>
          <p:cNvSpPr txBox="1"/>
          <p:nvPr/>
        </p:nvSpPr>
        <p:spPr>
          <a:xfrm>
            <a:off x="1905000" y="589683"/>
            <a:ext cx="5257800" cy="738472"/>
          </a:xfrm>
          <a:prstGeom prst="rect">
            <a:avLst/>
          </a:prstGeom>
          <a:noFill/>
        </p:spPr>
        <p:txBody>
          <a:bodyPr wrap="square" rtlCol="0">
            <a:spAutoFit/>
          </a:bodyPr>
          <a:lstStyle/>
          <a:p>
            <a:pPr>
              <a:lnSpc>
                <a:spcPct val="150000"/>
              </a:lnSpc>
            </a:pPr>
            <a:r>
              <a:rPr lang="en-US" sz="3200" i="1" dirty="0">
                <a:latin typeface="Arial Narrow" panose="020B0606020202030204" pitchFamily="34" charset="0"/>
              </a:rPr>
              <a:t>…are you negotiating with?</a:t>
            </a:r>
          </a:p>
        </p:txBody>
      </p:sp>
      <p:pic>
        <p:nvPicPr>
          <p:cNvPr id="5" name="Picture 4">
            <a:extLst>
              <a:ext uri="{FF2B5EF4-FFF2-40B4-BE49-F238E27FC236}">
                <a16:creationId xmlns:a16="http://schemas.microsoft.com/office/drawing/2014/main" id="{60E7B6A6-38B2-4B97-84A5-4F0C01D4E957}"/>
              </a:ext>
            </a:extLst>
          </p:cNvPr>
          <p:cNvPicPr>
            <a:picLocks noChangeAspect="1"/>
          </p:cNvPicPr>
          <p:nvPr/>
        </p:nvPicPr>
        <p:blipFill>
          <a:blip r:embed="rId2"/>
          <a:stretch>
            <a:fillRect/>
          </a:stretch>
        </p:blipFill>
        <p:spPr>
          <a:xfrm>
            <a:off x="6766561" y="2709574"/>
            <a:ext cx="4294778" cy="2876106"/>
          </a:xfrm>
          <a:prstGeom prst="rect">
            <a:avLst/>
          </a:prstGeom>
        </p:spPr>
      </p:pic>
    </p:spTree>
    <p:extLst>
      <p:ext uri="{BB962C8B-B14F-4D97-AF65-F5344CB8AC3E}">
        <p14:creationId xmlns:p14="http://schemas.microsoft.com/office/powerpoint/2010/main" val="3780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887"/>
            <a:ext cx="10515600" cy="1325563"/>
          </a:xfrm>
        </p:spPr>
        <p:txBody>
          <a:bodyPr/>
          <a:lstStyle/>
          <a:p>
            <a:r>
              <a:rPr lang="en-US" b="1" dirty="0"/>
              <a:t>What</a:t>
            </a:r>
          </a:p>
        </p:txBody>
      </p:sp>
      <p:sp>
        <p:nvSpPr>
          <p:cNvPr id="4" name="Content Placeholder 3"/>
          <p:cNvSpPr>
            <a:spLocks noGrp="1"/>
          </p:cNvSpPr>
          <p:nvPr>
            <p:ph idx="1"/>
          </p:nvPr>
        </p:nvSpPr>
        <p:spPr>
          <a:xfrm>
            <a:off x="838200" y="2206625"/>
            <a:ext cx="10515600" cy="3755263"/>
          </a:xfrm>
        </p:spPr>
        <p:txBody>
          <a:bodyPr>
            <a:normAutofit/>
          </a:bodyPr>
          <a:lstStyle/>
          <a:p>
            <a:pPr>
              <a:spcBef>
                <a:spcPts val="1200"/>
              </a:spcBef>
            </a:pPr>
            <a:r>
              <a:rPr lang="en-US" dirty="0"/>
              <a:t>Compensation formula</a:t>
            </a:r>
          </a:p>
          <a:p>
            <a:pPr>
              <a:spcBef>
                <a:spcPts val="1200"/>
              </a:spcBef>
            </a:pPr>
            <a:r>
              <a:rPr lang="en-US" dirty="0"/>
              <a:t>Terms of employment</a:t>
            </a:r>
          </a:p>
          <a:p>
            <a:pPr>
              <a:spcBef>
                <a:spcPts val="1200"/>
              </a:spcBef>
            </a:pPr>
            <a:r>
              <a:rPr lang="en-US" dirty="0"/>
              <a:t>Benefits</a:t>
            </a:r>
          </a:p>
          <a:p>
            <a:pPr>
              <a:spcBef>
                <a:spcPts val="1200"/>
              </a:spcBef>
            </a:pPr>
            <a:r>
              <a:rPr lang="en-US" dirty="0"/>
              <a:t>Ancillary income opportunity</a:t>
            </a:r>
          </a:p>
          <a:p>
            <a:pPr>
              <a:spcBef>
                <a:spcPts val="1200"/>
              </a:spcBef>
            </a:pPr>
            <a:r>
              <a:rPr lang="en-US" dirty="0"/>
              <a:t>Bonus </a:t>
            </a:r>
            <a:r>
              <a:rPr lang="en-US" sz="1800" dirty="0"/>
              <a:t>(signing, initiation, moving, </a:t>
            </a:r>
            <a:r>
              <a:rPr lang="en-US" sz="1800" dirty="0" err="1"/>
              <a:t>etc</a:t>
            </a:r>
            <a:r>
              <a:rPr lang="en-US" sz="1800" dirty="0"/>
              <a:t>)</a:t>
            </a:r>
          </a:p>
          <a:p>
            <a:pPr>
              <a:spcBef>
                <a:spcPts val="1200"/>
              </a:spcBef>
            </a:pPr>
            <a:r>
              <a:rPr lang="en-US" dirty="0"/>
              <a:t>Malpractice coverage</a:t>
            </a:r>
          </a:p>
          <a:p>
            <a:pPr>
              <a:spcBef>
                <a:spcPts val="1200"/>
              </a:spcBef>
            </a:pPr>
            <a:r>
              <a:rPr lang="en-US" dirty="0"/>
              <a:t>Separation/ Termination</a:t>
            </a:r>
          </a:p>
          <a:p>
            <a:pPr>
              <a:spcBef>
                <a:spcPts val="1200"/>
              </a:spcBef>
            </a:pPr>
            <a:endParaRPr lang="en-US" dirty="0"/>
          </a:p>
        </p:txBody>
      </p:sp>
      <p:sp>
        <p:nvSpPr>
          <p:cNvPr id="3" name="Text Placeholder 2"/>
          <p:cNvSpPr>
            <a:spLocks noGrp="1"/>
          </p:cNvSpPr>
          <p:nvPr>
            <p:ph type="body" idx="4294967295"/>
          </p:nvPr>
        </p:nvSpPr>
        <p:spPr>
          <a:xfrm>
            <a:off x="838200" y="1602490"/>
            <a:ext cx="4040188" cy="639763"/>
          </a:xfrm>
        </p:spPr>
        <p:txBody>
          <a:bodyPr/>
          <a:lstStyle/>
          <a:p>
            <a:pPr marL="0" indent="0">
              <a:buNone/>
            </a:pPr>
            <a:r>
              <a:rPr lang="en-US" b="0" dirty="0">
                <a:solidFill>
                  <a:schemeClr val="accent2">
                    <a:lumMod val="75000"/>
                  </a:schemeClr>
                </a:solidFill>
              </a:rPr>
              <a:t>In the contract….</a:t>
            </a:r>
          </a:p>
        </p:txBody>
      </p:sp>
      <p:sp>
        <p:nvSpPr>
          <p:cNvPr id="6" name="Content Placeholder 5"/>
          <p:cNvSpPr>
            <a:spLocks noGrp="1"/>
          </p:cNvSpPr>
          <p:nvPr>
            <p:ph sz="quarter" idx="4294967295"/>
          </p:nvPr>
        </p:nvSpPr>
        <p:spPr>
          <a:xfrm>
            <a:off x="6900863" y="2201867"/>
            <a:ext cx="4452937" cy="3951288"/>
          </a:xfrm>
        </p:spPr>
        <p:txBody>
          <a:bodyPr>
            <a:normAutofit lnSpcReduction="10000"/>
          </a:bodyPr>
          <a:lstStyle/>
          <a:p>
            <a:pPr>
              <a:spcBef>
                <a:spcPts val="1200"/>
              </a:spcBef>
            </a:pPr>
            <a:r>
              <a:rPr lang="en-US" dirty="0"/>
              <a:t>On-Call obligations</a:t>
            </a:r>
          </a:p>
          <a:p>
            <a:pPr>
              <a:spcBef>
                <a:spcPts val="1200"/>
              </a:spcBef>
            </a:pPr>
            <a:r>
              <a:rPr lang="en-US" dirty="0"/>
              <a:t>Call stipend</a:t>
            </a:r>
          </a:p>
          <a:p>
            <a:pPr>
              <a:spcBef>
                <a:spcPts val="1200"/>
              </a:spcBef>
            </a:pPr>
            <a:r>
              <a:rPr lang="en-US" dirty="0"/>
              <a:t>Teaching stipend</a:t>
            </a:r>
          </a:p>
          <a:p>
            <a:pPr>
              <a:spcBef>
                <a:spcPts val="1200"/>
              </a:spcBef>
            </a:pPr>
            <a:r>
              <a:rPr lang="en-US" dirty="0"/>
              <a:t>Clear path to partnership</a:t>
            </a:r>
          </a:p>
          <a:p>
            <a:pPr>
              <a:spcBef>
                <a:spcPts val="1200"/>
              </a:spcBef>
            </a:pPr>
            <a:r>
              <a:rPr lang="en-US" dirty="0"/>
              <a:t>Research support </a:t>
            </a:r>
          </a:p>
          <a:p>
            <a:pPr>
              <a:spcBef>
                <a:spcPts val="1200"/>
              </a:spcBef>
            </a:pPr>
            <a:r>
              <a:rPr lang="en-US" dirty="0"/>
              <a:t>Academic productivity metric</a:t>
            </a:r>
          </a:p>
          <a:p>
            <a:pPr>
              <a:spcBef>
                <a:spcPts val="1200"/>
              </a:spcBef>
            </a:pPr>
            <a:r>
              <a:rPr lang="en-US" dirty="0"/>
              <a:t>Consulting/ Royalties</a:t>
            </a:r>
          </a:p>
          <a:p>
            <a:pPr marL="0" indent="0">
              <a:spcBef>
                <a:spcPts val="1200"/>
              </a:spcBef>
              <a:buNone/>
            </a:pPr>
            <a:endParaRPr lang="en-US" dirty="0"/>
          </a:p>
        </p:txBody>
      </p:sp>
      <p:sp>
        <p:nvSpPr>
          <p:cNvPr id="5" name="TextBox 4">
            <a:extLst>
              <a:ext uri="{FF2B5EF4-FFF2-40B4-BE49-F238E27FC236}">
                <a16:creationId xmlns:a16="http://schemas.microsoft.com/office/drawing/2014/main" id="{BFE0415B-C62A-4F87-88FF-59C99FC5F683}"/>
              </a:ext>
            </a:extLst>
          </p:cNvPr>
          <p:cNvSpPr txBox="1"/>
          <p:nvPr/>
        </p:nvSpPr>
        <p:spPr>
          <a:xfrm>
            <a:off x="2132654" y="586325"/>
            <a:ext cx="4472699" cy="737831"/>
          </a:xfrm>
          <a:prstGeom prst="rect">
            <a:avLst/>
          </a:prstGeom>
          <a:noFill/>
        </p:spPr>
        <p:txBody>
          <a:bodyPr wrap="none" rtlCol="0">
            <a:spAutoFit/>
          </a:bodyPr>
          <a:lstStyle/>
          <a:p>
            <a:pPr>
              <a:lnSpc>
                <a:spcPct val="150000"/>
              </a:lnSpc>
            </a:pPr>
            <a:r>
              <a:rPr lang="en-US" sz="3200" i="1" dirty="0">
                <a:latin typeface="Arial Narrow" panose="020B0606020202030204" pitchFamily="34" charset="0"/>
              </a:rPr>
              <a:t>…items are you negotiating?</a:t>
            </a:r>
          </a:p>
        </p:txBody>
      </p:sp>
    </p:spTree>
    <p:extLst>
      <p:ext uri="{BB962C8B-B14F-4D97-AF65-F5344CB8AC3E}">
        <p14:creationId xmlns:p14="http://schemas.microsoft.com/office/powerpoint/2010/main" val="391005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92"/>
            <a:ext cx="7772400" cy="4114800"/>
          </a:xfrm>
        </p:spPr>
        <p:txBody>
          <a:bodyPr>
            <a:normAutofit fontScale="92500" lnSpcReduction="20000"/>
          </a:bodyPr>
          <a:lstStyle/>
          <a:p>
            <a:pPr marL="0" indent="0">
              <a:buNone/>
            </a:pPr>
            <a:r>
              <a:rPr lang="en-US" dirty="0">
                <a:solidFill>
                  <a:schemeClr val="accent2"/>
                </a:solidFill>
              </a:rPr>
              <a:t>Compensation formula</a:t>
            </a:r>
          </a:p>
          <a:p>
            <a:pPr lvl="1">
              <a:spcBef>
                <a:spcPts val="0"/>
              </a:spcBef>
            </a:pPr>
            <a:r>
              <a:rPr lang="en-US" dirty="0"/>
              <a:t>Yours vs Partners</a:t>
            </a:r>
          </a:p>
          <a:p>
            <a:pPr lvl="1">
              <a:spcBef>
                <a:spcPts val="0"/>
              </a:spcBef>
            </a:pPr>
            <a:r>
              <a:rPr lang="en-US" dirty="0"/>
              <a:t>Additional $ with goals achieved?</a:t>
            </a:r>
          </a:p>
          <a:p>
            <a:pPr lvl="1">
              <a:spcBef>
                <a:spcPts val="0"/>
              </a:spcBef>
            </a:pPr>
            <a:r>
              <a:rPr lang="en-US" dirty="0"/>
              <a:t>Penalty for shortfall?</a:t>
            </a:r>
          </a:p>
          <a:p>
            <a:pPr lvl="1">
              <a:spcBef>
                <a:spcPts val="0"/>
              </a:spcBef>
            </a:pPr>
            <a:r>
              <a:rPr lang="en-US" dirty="0"/>
              <a:t>When did it last change and why?</a:t>
            </a:r>
          </a:p>
          <a:p>
            <a:pPr lvl="1">
              <a:spcBef>
                <a:spcPts val="0"/>
              </a:spcBef>
            </a:pPr>
            <a:r>
              <a:rPr lang="en-US" dirty="0"/>
              <a:t>Ancillary income calculation?</a:t>
            </a:r>
          </a:p>
          <a:p>
            <a:pPr marL="0" indent="0">
              <a:buNone/>
            </a:pPr>
            <a:r>
              <a:rPr lang="en-US" dirty="0">
                <a:solidFill>
                  <a:schemeClr val="accent2"/>
                </a:solidFill>
              </a:rPr>
              <a:t>Overhead</a:t>
            </a:r>
          </a:p>
          <a:p>
            <a:pPr lvl="1"/>
            <a:r>
              <a:rPr lang="en-US" dirty="0"/>
              <a:t>How is it calculated?</a:t>
            </a:r>
          </a:p>
          <a:p>
            <a:pPr lvl="1"/>
            <a:r>
              <a:rPr lang="en-US" dirty="0"/>
              <a:t>Fixed vs Variable</a:t>
            </a:r>
          </a:p>
          <a:p>
            <a:pPr marL="0" indent="0">
              <a:buNone/>
            </a:pPr>
            <a:r>
              <a:rPr lang="en-US" dirty="0">
                <a:solidFill>
                  <a:schemeClr val="accent2"/>
                </a:solidFill>
              </a:rPr>
              <a:t>Accounting</a:t>
            </a:r>
          </a:p>
          <a:p>
            <a:pPr lvl="1">
              <a:spcBef>
                <a:spcPts val="0"/>
              </a:spcBef>
            </a:pPr>
            <a:r>
              <a:rPr lang="en-US" dirty="0"/>
              <a:t>Charges vs Collections vs RVUs vs </a:t>
            </a:r>
            <a:r>
              <a:rPr lang="en-US" dirty="0" err="1"/>
              <a:t>wRVU</a:t>
            </a:r>
            <a:r>
              <a:rPr lang="en-US" dirty="0"/>
              <a:t> with multiplier vs blended</a:t>
            </a:r>
          </a:p>
          <a:p>
            <a:pPr marL="0" indent="0">
              <a:buNone/>
            </a:pPr>
            <a:r>
              <a:rPr lang="en-US" dirty="0">
                <a:solidFill>
                  <a:schemeClr val="accent2"/>
                </a:solidFill>
              </a:rPr>
              <a:t>Ancillary income</a:t>
            </a:r>
          </a:p>
          <a:p>
            <a:pPr lvl="1">
              <a:spcBef>
                <a:spcPts val="0"/>
              </a:spcBef>
            </a:pPr>
            <a:r>
              <a:rPr lang="en-US" dirty="0"/>
              <a:t>How and when is it allocated? Obligations? Buy in? Buy out?</a:t>
            </a:r>
          </a:p>
        </p:txBody>
      </p:sp>
      <p:sp>
        <p:nvSpPr>
          <p:cNvPr id="6" name="Title 1">
            <a:extLst>
              <a:ext uri="{FF2B5EF4-FFF2-40B4-BE49-F238E27FC236}">
                <a16:creationId xmlns:a16="http://schemas.microsoft.com/office/drawing/2014/main" id="{1CEBF022-1B6C-4224-849E-031FE700B955}"/>
              </a:ext>
            </a:extLst>
          </p:cNvPr>
          <p:cNvSpPr>
            <a:spLocks noGrp="1"/>
          </p:cNvSpPr>
          <p:nvPr>
            <p:ph type="title"/>
          </p:nvPr>
        </p:nvSpPr>
        <p:spPr>
          <a:xfrm>
            <a:off x="838200" y="365125"/>
            <a:ext cx="10515600" cy="1325563"/>
          </a:xfrm>
        </p:spPr>
        <p:txBody>
          <a:bodyPr/>
          <a:lstStyle/>
          <a:p>
            <a:r>
              <a:rPr lang="en-US" b="1" dirty="0"/>
              <a:t>What</a:t>
            </a:r>
            <a:endParaRPr lang="en-US" dirty="0"/>
          </a:p>
        </p:txBody>
      </p:sp>
      <p:sp>
        <p:nvSpPr>
          <p:cNvPr id="7" name="TextBox 6">
            <a:extLst>
              <a:ext uri="{FF2B5EF4-FFF2-40B4-BE49-F238E27FC236}">
                <a16:creationId xmlns:a16="http://schemas.microsoft.com/office/drawing/2014/main" id="{502ECC93-7731-43B5-A027-E9495A6CFED1}"/>
              </a:ext>
            </a:extLst>
          </p:cNvPr>
          <p:cNvSpPr txBox="1"/>
          <p:nvPr/>
        </p:nvSpPr>
        <p:spPr>
          <a:xfrm>
            <a:off x="2132654" y="586325"/>
            <a:ext cx="4472699" cy="737831"/>
          </a:xfrm>
          <a:prstGeom prst="rect">
            <a:avLst/>
          </a:prstGeom>
          <a:noFill/>
        </p:spPr>
        <p:txBody>
          <a:bodyPr wrap="none" rtlCol="0">
            <a:spAutoFit/>
          </a:bodyPr>
          <a:lstStyle/>
          <a:p>
            <a:pPr>
              <a:lnSpc>
                <a:spcPct val="150000"/>
              </a:lnSpc>
            </a:pPr>
            <a:r>
              <a:rPr lang="en-US" sz="3200" i="1">
                <a:latin typeface="Arial Narrow" panose="020B0606020202030204" pitchFamily="34" charset="0"/>
              </a:rPr>
              <a:t>…items are you negotiating?</a:t>
            </a:r>
            <a:endParaRPr lang="en-US" sz="3200" i="1" dirty="0">
              <a:latin typeface="Arial Narrow" panose="020B0606020202030204" pitchFamily="34" charset="0"/>
            </a:endParaRPr>
          </a:p>
        </p:txBody>
      </p:sp>
      <p:pic>
        <p:nvPicPr>
          <p:cNvPr id="2" name="Picture 1">
            <a:extLst>
              <a:ext uri="{FF2B5EF4-FFF2-40B4-BE49-F238E27FC236}">
                <a16:creationId xmlns:a16="http://schemas.microsoft.com/office/drawing/2014/main" id="{92508FBF-D749-42EF-B72A-6AF169E164F9}"/>
              </a:ext>
            </a:extLst>
          </p:cNvPr>
          <p:cNvPicPr>
            <a:picLocks noChangeAspect="1"/>
          </p:cNvPicPr>
          <p:nvPr/>
        </p:nvPicPr>
        <p:blipFill>
          <a:blip r:embed="rId2"/>
          <a:stretch>
            <a:fillRect/>
          </a:stretch>
        </p:blipFill>
        <p:spPr>
          <a:xfrm>
            <a:off x="7243159" y="586325"/>
            <a:ext cx="3472835" cy="4092116"/>
          </a:xfrm>
          <a:prstGeom prst="rect">
            <a:avLst/>
          </a:prstGeom>
        </p:spPr>
      </p:pic>
    </p:spTree>
    <p:extLst>
      <p:ext uri="{BB962C8B-B14F-4D97-AF65-F5344CB8AC3E}">
        <p14:creationId xmlns:p14="http://schemas.microsoft.com/office/powerpoint/2010/main" val="229175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effectLst>
                  <a:outerShdw blurRad="38100" dist="38100" dir="2700000" algn="tl">
                    <a:srgbClr val="000000">
                      <a:alpha val="43137"/>
                    </a:srgbClr>
                  </a:outerShdw>
                </a:effectLst>
              </a:rPr>
              <a:t>Benefits</a:t>
            </a:r>
          </a:p>
        </p:txBody>
      </p:sp>
      <p:sp>
        <p:nvSpPr>
          <p:cNvPr id="3" name="Content Placeholder 2"/>
          <p:cNvSpPr>
            <a:spLocks noGrp="1"/>
          </p:cNvSpPr>
          <p:nvPr>
            <p:ph idx="1"/>
          </p:nvPr>
        </p:nvSpPr>
        <p:spPr>
          <a:xfrm>
            <a:off x="838200" y="1662130"/>
            <a:ext cx="7772400" cy="4114800"/>
          </a:xfrm>
        </p:spPr>
        <p:txBody>
          <a:bodyPr>
            <a:normAutofit lnSpcReduction="10000"/>
          </a:bodyPr>
          <a:lstStyle/>
          <a:p>
            <a:r>
              <a:rPr lang="en-US" dirty="0">
                <a:solidFill>
                  <a:schemeClr val="accent2"/>
                </a:solidFill>
              </a:rPr>
              <a:t>Specific options</a:t>
            </a:r>
          </a:p>
          <a:p>
            <a:pPr lvl="1">
              <a:spcBef>
                <a:spcPts val="0"/>
              </a:spcBef>
              <a:buFont typeface="Courier New" panose="02070309020205020404" pitchFamily="49" charset="0"/>
              <a:buChar char="o"/>
            </a:pPr>
            <a:r>
              <a:rPr lang="en-US" dirty="0"/>
              <a:t>Health, dental insurance</a:t>
            </a:r>
          </a:p>
          <a:p>
            <a:pPr lvl="1">
              <a:spcBef>
                <a:spcPts val="0"/>
              </a:spcBef>
              <a:buFont typeface="Courier New" panose="02070309020205020404" pitchFamily="49" charset="0"/>
              <a:buChar char="o"/>
            </a:pPr>
            <a:r>
              <a:rPr lang="en-US" dirty="0"/>
              <a:t>Disability insurance</a:t>
            </a:r>
          </a:p>
          <a:p>
            <a:pPr lvl="1">
              <a:spcBef>
                <a:spcPts val="0"/>
              </a:spcBef>
              <a:buFont typeface="Courier New" panose="02070309020205020404" pitchFamily="49" charset="0"/>
              <a:buChar char="o"/>
            </a:pPr>
            <a:r>
              <a:rPr lang="en-US" dirty="0"/>
              <a:t>Life insurance</a:t>
            </a:r>
          </a:p>
          <a:p>
            <a:pPr lvl="1">
              <a:spcBef>
                <a:spcPts val="0"/>
              </a:spcBef>
              <a:buFont typeface="Courier New" panose="02070309020205020404" pitchFamily="49" charset="0"/>
              <a:buChar char="o"/>
            </a:pPr>
            <a:r>
              <a:rPr lang="en-US" dirty="0"/>
              <a:t>Retirement package</a:t>
            </a:r>
          </a:p>
          <a:p>
            <a:pPr lvl="1">
              <a:spcBef>
                <a:spcPts val="0"/>
              </a:spcBef>
              <a:buFont typeface="Courier New" panose="02070309020205020404" pitchFamily="49" charset="0"/>
              <a:buChar char="o"/>
            </a:pPr>
            <a:r>
              <a:rPr lang="en-US" dirty="0"/>
              <a:t>CME account</a:t>
            </a:r>
          </a:p>
          <a:p>
            <a:pPr lvl="1">
              <a:spcBef>
                <a:spcPts val="0"/>
              </a:spcBef>
              <a:buFont typeface="Courier New" panose="02070309020205020404" pitchFamily="49" charset="0"/>
              <a:buChar char="o"/>
            </a:pPr>
            <a:r>
              <a:rPr lang="en-US" dirty="0"/>
              <a:t>License and professional dues</a:t>
            </a:r>
          </a:p>
          <a:p>
            <a:pPr lvl="1">
              <a:spcBef>
                <a:spcPts val="0"/>
              </a:spcBef>
              <a:buFont typeface="Courier New" panose="02070309020205020404" pitchFamily="49" charset="0"/>
              <a:buChar char="o"/>
            </a:pPr>
            <a:r>
              <a:rPr lang="en-US" dirty="0"/>
              <a:t>Loan repayment</a:t>
            </a:r>
          </a:p>
          <a:p>
            <a:pPr lvl="1">
              <a:spcBef>
                <a:spcPts val="0"/>
              </a:spcBef>
              <a:buFont typeface="Courier New" panose="02070309020205020404" pitchFamily="49" charset="0"/>
              <a:buChar char="o"/>
            </a:pPr>
            <a:r>
              <a:rPr lang="en-US" dirty="0"/>
              <a:t>Vacation</a:t>
            </a:r>
          </a:p>
          <a:p>
            <a:r>
              <a:rPr lang="en-US" dirty="0">
                <a:solidFill>
                  <a:schemeClr val="accent2"/>
                </a:solidFill>
              </a:rPr>
              <a:t>Eligibility</a:t>
            </a:r>
            <a:r>
              <a:rPr lang="en-US" dirty="0"/>
              <a:t> – who and when</a:t>
            </a:r>
          </a:p>
          <a:p>
            <a:r>
              <a:rPr lang="en-US" dirty="0">
                <a:solidFill>
                  <a:schemeClr val="accent2"/>
                </a:solidFill>
              </a:rPr>
              <a:t>Administered by </a:t>
            </a:r>
            <a:r>
              <a:rPr lang="en-US" dirty="0"/>
              <a:t>the practice or 3</a:t>
            </a:r>
            <a:r>
              <a:rPr lang="en-US" baseline="30000" dirty="0"/>
              <a:t>rd</a:t>
            </a:r>
            <a:r>
              <a:rPr lang="en-US" dirty="0"/>
              <a:t> party</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102"/>
          <a:stretch/>
        </p:blipFill>
        <p:spPr>
          <a:xfrm>
            <a:off x="4788480" y="727560"/>
            <a:ext cx="4955804" cy="572139"/>
          </a:xfrm>
          <a:prstGeom prst="rect">
            <a:avLst/>
          </a:prstGeom>
        </p:spPr>
      </p:pic>
    </p:spTree>
    <p:extLst>
      <p:ext uri="{BB962C8B-B14F-4D97-AF65-F5344CB8AC3E}">
        <p14:creationId xmlns:p14="http://schemas.microsoft.com/office/powerpoint/2010/main" val="190914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Ancillary Income Opportunities</a:t>
            </a:r>
          </a:p>
        </p:txBody>
      </p:sp>
      <p:sp>
        <p:nvSpPr>
          <p:cNvPr id="3" name="Content Placeholder 2"/>
          <p:cNvSpPr>
            <a:spLocks noGrp="1"/>
          </p:cNvSpPr>
          <p:nvPr>
            <p:ph idx="1"/>
          </p:nvPr>
        </p:nvSpPr>
        <p:spPr/>
        <p:txBody>
          <a:bodyPr/>
          <a:lstStyle/>
          <a:p>
            <a:r>
              <a:rPr lang="en-US" dirty="0"/>
              <a:t>What are they at this job?</a:t>
            </a:r>
          </a:p>
          <a:p>
            <a:pPr lvl="1">
              <a:buFont typeface="Courier New" panose="02070309020205020404" pitchFamily="49" charset="0"/>
              <a:buChar char="o"/>
            </a:pPr>
            <a:r>
              <a:rPr lang="en-US" dirty="0"/>
              <a:t>There may be restrictions from state to state</a:t>
            </a:r>
          </a:p>
          <a:p>
            <a:pPr lvl="2">
              <a:buFont typeface="Wingdings" panose="05000000000000000000" pitchFamily="2" charset="2"/>
              <a:buChar char="Ø"/>
            </a:pPr>
            <a:r>
              <a:rPr lang="en-US" dirty="0"/>
              <a:t>“CON” states (certificate of need restrictions)</a:t>
            </a:r>
          </a:p>
          <a:p>
            <a:pPr lvl="1">
              <a:buFont typeface="Courier New" panose="02070309020205020404" pitchFamily="49" charset="0"/>
              <a:buChar char="o"/>
            </a:pPr>
            <a:r>
              <a:rPr lang="en-US" dirty="0"/>
              <a:t>Real estate, Imaging, Therapy, Surgery Centers</a:t>
            </a:r>
          </a:p>
          <a:p>
            <a:r>
              <a:rPr lang="en-US" dirty="0"/>
              <a:t>What is the buy-in?</a:t>
            </a:r>
          </a:p>
          <a:p>
            <a:r>
              <a:rPr lang="en-US" dirty="0"/>
              <a:t>What is the buy-out?</a:t>
            </a:r>
          </a:p>
          <a:p>
            <a:r>
              <a:rPr lang="en-US" dirty="0"/>
              <a:t>Are the terms the same for all physicians or are there special deals?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591" b="92746" l="9962" r="95019"/>
                    </a14:imgEffect>
                  </a14:imgLayer>
                </a14:imgProps>
              </a:ext>
              <a:ext uri="{28A0092B-C50C-407E-A947-70E740481C1C}">
                <a14:useLocalDpi xmlns:a14="http://schemas.microsoft.com/office/drawing/2010/main" val="0"/>
              </a:ext>
            </a:extLst>
          </a:blip>
          <a:stretch>
            <a:fillRect/>
          </a:stretch>
        </p:blipFill>
        <p:spPr>
          <a:xfrm>
            <a:off x="8217029" y="681037"/>
            <a:ext cx="3136771" cy="2319528"/>
          </a:xfrm>
          <a:prstGeom prst="rect">
            <a:avLst/>
          </a:prstGeom>
        </p:spPr>
      </p:pic>
    </p:spTree>
    <p:extLst>
      <p:ext uri="{BB962C8B-B14F-4D97-AF65-F5344CB8AC3E}">
        <p14:creationId xmlns:p14="http://schemas.microsoft.com/office/powerpoint/2010/main" val="61079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p:spPr>
        <p:txBody>
          <a:bodyPr/>
          <a:lstStyle/>
          <a:p>
            <a:r>
              <a:rPr lang="en-US" b="1">
                <a:effectLst>
                  <a:outerShdw blurRad="38100" dist="38100" dir="2700000" algn="tl">
                    <a:srgbClr val="000000">
                      <a:alpha val="43137"/>
                    </a:srgbClr>
                  </a:outerShdw>
                </a:effectLst>
              </a:rPr>
              <a:t>“Bonus”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351338"/>
          </a:xfrm>
        </p:spPr>
        <p:txBody>
          <a:bodyPr/>
          <a:lstStyle/>
          <a:p>
            <a:r>
              <a:rPr lang="en-US" dirty="0"/>
              <a:t>Sign on bonus</a:t>
            </a:r>
          </a:p>
          <a:p>
            <a:pPr lvl="1">
              <a:buFont typeface="Courier New" panose="02070309020205020404" pitchFamily="49" charset="0"/>
              <a:buChar char="o"/>
            </a:pPr>
            <a:r>
              <a:rPr lang="en-US" dirty="0"/>
              <a:t>Payable when you </a:t>
            </a:r>
            <a:r>
              <a:rPr lang="en-US" u="sng" dirty="0"/>
              <a:t>sign</a:t>
            </a:r>
            <a:r>
              <a:rPr lang="en-US" dirty="0"/>
              <a:t> or when you </a:t>
            </a:r>
            <a:r>
              <a:rPr lang="en-US" u="sng" dirty="0"/>
              <a:t>start</a:t>
            </a:r>
            <a:r>
              <a:rPr lang="en-US" dirty="0"/>
              <a:t>?</a:t>
            </a:r>
          </a:p>
          <a:p>
            <a:pPr lvl="1">
              <a:buFont typeface="Courier New" panose="02070309020205020404" pitchFamily="49" charset="0"/>
              <a:buChar char="o"/>
            </a:pPr>
            <a:r>
              <a:rPr lang="en-US" dirty="0"/>
              <a:t>What happens if either party terminates early?</a:t>
            </a:r>
          </a:p>
          <a:p>
            <a:r>
              <a:rPr lang="en-US" dirty="0"/>
              <a:t>Educational loan payment</a:t>
            </a:r>
          </a:p>
          <a:p>
            <a:pPr lvl="1">
              <a:buFont typeface="Courier New" panose="02070309020205020404" pitchFamily="49" charset="0"/>
              <a:buChar char="o"/>
            </a:pPr>
            <a:r>
              <a:rPr lang="en-US" dirty="0"/>
              <a:t>Same termination restrictions as above</a:t>
            </a:r>
          </a:p>
          <a:p>
            <a:r>
              <a:rPr lang="en-US" dirty="0"/>
              <a:t>Moving expenses</a:t>
            </a:r>
          </a:p>
          <a:p>
            <a:pPr lvl="1">
              <a:buFont typeface="Courier New" panose="02070309020205020404" pitchFamily="49" charset="0"/>
              <a:buChar char="o"/>
            </a:pPr>
            <a:r>
              <a:rPr lang="en-US" dirty="0"/>
              <a:t>Capped or Uncapped?</a:t>
            </a:r>
          </a:p>
          <a:p>
            <a:pPr lvl="1">
              <a:buFont typeface="Courier New" panose="02070309020205020404" pitchFamily="49" charset="0"/>
              <a:buChar char="o"/>
            </a:pPr>
            <a:r>
              <a:rPr lang="en-US" dirty="0"/>
              <a:t>Same termination restrictions as above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214" l="7000" r="96000"/>
                    </a14:imgEffect>
                  </a14:imgLayer>
                </a14:imgProps>
              </a:ext>
              <a:ext uri="{28A0092B-C50C-407E-A947-70E740481C1C}">
                <a14:useLocalDpi xmlns:a14="http://schemas.microsoft.com/office/drawing/2010/main" val="0"/>
              </a:ext>
            </a:extLst>
          </a:blip>
          <a:stretch>
            <a:fillRect/>
          </a:stretch>
        </p:blipFill>
        <p:spPr>
          <a:xfrm>
            <a:off x="6601968" y="2852075"/>
            <a:ext cx="4751832" cy="2787741"/>
          </a:xfrm>
          <a:prstGeom prst="rect">
            <a:avLst/>
          </a:prstGeom>
        </p:spPr>
      </p:pic>
    </p:spTree>
    <p:extLst>
      <p:ext uri="{BB962C8B-B14F-4D97-AF65-F5344CB8AC3E}">
        <p14:creationId xmlns:p14="http://schemas.microsoft.com/office/powerpoint/2010/main" val="2738299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5AEA1D5E362B469B27082600488281" ma:contentTypeVersion="12" ma:contentTypeDescription="Create a new document." ma:contentTypeScope="" ma:versionID="a43443f390feb4384ae76f4d8d7d5ecc">
  <xsd:schema xmlns:xsd="http://www.w3.org/2001/XMLSchema" xmlns:xs="http://www.w3.org/2001/XMLSchema" xmlns:p="http://schemas.microsoft.com/office/2006/metadata/properties" xmlns:ns2="0442b678-f91b-4516-903a-adf45fd05160" xmlns:ns3="5df000e6-256d-491a-be67-33296e7b13ee" targetNamespace="http://schemas.microsoft.com/office/2006/metadata/properties" ma:root="true" ma:fieldsID="40edb0d732cf8f0d30d5e5d9b3a7542c" ns2:_="" ns3:_="">
    <xsd:import namespace="0442b678-f91b-4516-903a-adf45fd05160"/>
    <xsd:import namespace="5df000e6-256d-491a-be67-33296e7b13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2b678-f91b-4516-903a-adf45fd05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f000e6-256d-491a-be67-33296e7b13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EB5CEF-4371-4E44-B7C7-784A773EF873}">
  <ds:schemaRefs>
    <ds:schemaRef ds:uri="http://schemas.microsoft.com/sharepoint/v3/contenttype/forms"/>
  </ds:schemaRefs>
</ds:datastoreItem>
</file>

<file path=customXml/itemProps2.xml><?xml version="1.0" encoding="utf-8"?>
<ds:datastoreItem xmlns:ds="http://schemas.openxmlformats.org/officeDocument/2006/customXml" ds:itemID="{6CAA0FB3-D678-4D3B-A754-8D18E8CD0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2b678-f91b-4516-903a-adf45fd05160"/>
    <ds:schemaRef ds:uri="5df000e6-256d-491a-be67-33296e7b1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FC61FB-4BAF-462E-9788-82D810BEA50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912</TotalTime>
  <Words>1086</Words>
  <Application>Microsoft Office PowerPoint</Application>
  <PresentationFormat>Widescreen</PresentationFormat>
  <Paragraphs>177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Courier New</vt:lpstr>
      <vt:lpstr>Wingdings</vt:lpstr>
      <vt:lpstr>Office Theme</vt:lpstr>
      <vt:lpstr>Contract Negotiations</vt:lpstr>
      <vt:lpstr>Transition to What Environment?</vt:lpstr>
      <vt:lpstr>Overview</vt:lpstr>
      <vt:lpstr>Who</vt:lpstr>
      <vt:lpstr>What</vt:lpstr>
      <vt:lpstr>What</vt:lpstr>
      <vt:lpstr>Benefits</vt:lpstr>
      <vt:lpstr>Ancillary Income Opportunities</vt:lpstr>
      <vt:lpstr>“Bonus”</vt:lpstr>
      <vt:lpstr>Malpractice Insurance</vt:lpstr>
      <vt:lpstr>Separation/Termination</vt:lpstr>
      <vt:lpstr>On-Call Obligations / Opportunities</vt:lpstr>
      <vt:lpstr>Miscellaneous</vt:lpstr>
      <vt:lpstr>more… What</vt:lpstr>
      <vt:lpstr>Professional Path</vt:lpstr>
      <vt:lpstr>How</vt:lpstr>
      <vt:lpstr>Where</vt:lpstr>
      <vt:lpstr>Additional Educational Resources</vt:lpstr>
      <vt:lpstr>(Optional slide for use in this lecture.)  Orthopaedics Add Value to Hospital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Essey-Stapleton</dc:creator>
  <cp:lastModifiedBy>Jodi Essey-Stapleton</cp:lastModifiedBy>
  <cp:revision>10</cp:revision>
  <dcterms:created xsi:type="dcterms:W3CDTF">2019-02-12T13:41:14Z</dcterms:created>
  <dcterms:modified xsi:type="dcterms:W3CDTF">2020-05-15T17:05:20Z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0x0101009D5AEA1D5E362B469B27082600488281</vt:lpwstr>
  </property>
</Properties>
</file>