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63" r:id="rId5"/>
    <p:sldId id="565" r:id="rId6"/>
    <p:sldId id="588" r:id="rId7"/>
    <p:sldId id="614" r:id="rId8"/>
    <p:sldId id="586" r:id="rId9"/>
    <p:sldId id="587" r:id="rId10"/>
    <p:sldId id="594" r:id="rId11"/>
    <p:sldId id="595" r:id="rId12"/>
    <p:sldId id="611" r:id="rId13"/>
    <p:sldId id="591" r:id="rId14"/>
    <p:sldId id="597" r:id="rId15"/>
    <p:sldId id="605" r:id="rId16"/>
    <p:sldId id="607" r:id="rId17"/>
    <p:sldId id="601" r:id="rId18"/>
    <p:sldId id="612" r:id="rId19"/>
    <p:sldId id="596" r:id="rId20"/>
    <p:sldId id="610" r:id="rId21"/>
    <p:sldId id="608" r:id="rId22"/>
    <p:sldId id="613" r:id="rId23"/>
    <p:sldId id="590" r:id="rId24"/>
    <p:sldId id="618" r:id="rId25"/>
    <p:sldId id="599" r:id="rId26"/>
    <p:sldId id="600" r:id="rId27"/>
    <p:sldId id="602" r:id="rId28"/>
    <p:sldId id="620" r:id="rId29"/>
    <p:sldId id="609" r:id="rId30"/>
    <p:sldId id="615" r:id="rId31"/>
    <p:sldId id="617" r:id="rId32"/>
    <p:sldId id="616" r:id="rId33"/>
    <p:sldId id="589" r:id="rId34"/>
    <p:sldId id="621" r:id="rId35"/>
    <p:sldId id="622" r:id="rId36"/>
    <p:sldId id="623" r:id="rId37"/>
    <p:sldId id="5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2E7"/>
    <a:srgbClr val="26B5E2"/>
    <a:srgbClr val="202276"/>
    <a:srgbClr val="3A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0008C-FADD-4EBD-83BC-D905FD34A0A4}" v="12" dt="2020-05-15T15:55:03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 Essey-Stapleton" userId="2726085b-ffe1-482f-9cab-df18b1ee40f9" providerId="ADAL" clId="{61E0008C-FADD-4EBD-83BC-D905FD34A0A4}"/>
    <pc:docChg chg="undo redo custSel modSld">
      <pc:chgData name="Jodi Essey-Stapleton" userId="2726085b-ffe1-482f-9cab-df18b1ee40f9" providerId="ADAL" clId="{61E0008C-FADD-4EBD-83BC-D905FD34A0A4}" dt="2020-05-15T15:55:46.060" v="62" actId="12"/>
      <pc:docMkLst>
        <pc:docMk/>
      </pc:docMkLst>
      <pc:sldChg chg="modSp mod">
        <pc:chgData name="Jodi Essey-Stapleton" userId="2726085b-ffe1-482f-9cab-df18b1ee40f9" providerId="ADAL" clId="{61E0008C-FADD-4EBD-83BC-D905FD34A0A4}" dt="2020-05-15T15:55:46.060" v="62" actId="12"/>
        <pc:sldMkLst>
          <pc:docMk/>
          <pc:sldMk cId="125135436" sldId="565"/>
        </pc:sldMkLst>
        <pc:spChg chg="mod">
          <ac:chgData name="Jodi Essey-Stapleton" userId="2726085b-ffe1-482f-9cab-df18b1ee40f9" providerId="ADAL" clId="{61E0008C-FADD-4EBD-83BC-D905FD34A0A4}" dt="2020-05-15T15:55:46.060" v="62" actId="12"/>
          <ac:spMkLst>
            <pc:docMk/>
            <pc:sldMk cId="125135436" sldId="565"/>
            <ac:spMk id="3" creationId="{00000000-0000-0000-0000-000000000000}"/>
          </ac:spMkLst>
        </pc:spChg>
      </pc:sldChg>
    </pc:docChg>
  </pc:docChgLst>
  <pc:docChgLst>
    <pc:chgData name="Jodi Essey-Stapleton" userId="2726085b-ffe1-482f-9cab-df18b1ee40f9" providerId="ADAL" clId="{1809AC87-68A9-47BA-AD1B-EBF340C1D9B3}"/>
    <pc:docChg chg="custSel delSld modSld">
      <pc:chgData name="Jodi Essey-Stapleton" userId="2726085b-ffe1-482f-9cab-df18b1ee40f9" providerId="ADAL" clId="{1809AC87-68A9-47BA-AD1B-EBF340C1D9B3}" dt="2020-04-16T19:15:02.894" v="62" actId="14100"/>
      <pc:docMkLst>
        <pc:docMk/>
      </pc:docMkLst>
      <pc:sldChg chg="modSp">
        <pc:chgData name="Jodi Essey-Stapleton" userId="2726085b-ffe1-482f-9cab-df18b1ee40f9" providerId="ADAL" clId="{1809AC87-68A9-47BA-AD1B-EBF340C1D9B3}" dt="2020-04-16T19:15:02.894" v="62" actId="14100"/>
        <pc:sldMkLst>
          <pc:docMk/>
          <pc:sldMk cId="2482386" sldId="263"/>
        </pc:sldMkLst>
        <pc:spChg chg="mod">
          <ac:chgData name="Jodi Essey-Stapleton" userId="2726085b-ffe1-482f-9cab-df18b1ee40f9" providerId="ADAL" clId="{1809AC87-68A9-47BA-AD1B-EBF340C1D9B3}" dt="2020-04-16T13:22:46.297" v="44" actId="20577"/>
          <ac:spMkLst>
            <pc:docMk/>
            <pc:sldMk cId="2482386" sldId="263"/>
            <ac:spMk id="2" creationId="{F9FA7697-4C52-4B97-AA77-15DAC1E22B0C}"/>
          </ac:spMkLst>
        </pc:spChg>
        <pc:spChg chg="mod">
          <ac:chgData name="Jodi Essey-Stapleton" userId="2726085b-ffe1-482f-9cab-df18b1ee40f9" providerId="ADAL" clId="{1809AC87-68A9-47BA-AD1B-EBF340C1D9B3}" dt="2020-04-16T19:15:02.894" v="62" actId="14100"/>
          <ac:spMkLst>
            <pc:docMk/>
            <pc:sldMk cId="2482386" sldId="263"/>
            <ac:spMk id="3" creationId="{DB4AC84F-4650-44F4-935B-F2B9EBD4A6E1}"/>
          </ac:spMkLst>
        </pc:spChg>
      </pc:sldChg>
      <pc:sldChg chg="del">
        <pc:chgData name="Jodi Essey-Stapleton" userId="2726085b-ffe1-482f-9cab-df18b1ee40f9" providerId="ADAL" clId="{1809AC87-68A9-47BA-AD1B-EBF340C1D9B3}" dt="2020-04-16T19:13:29.708" v="45" actId="2696"/>
        <pc:sldMkLst>
          <pc:docMk/>
          <pc:sldMk cId="2660786318" sldId="585"/>
        </pc:sldMkLst>
      </pc:sldChg>
    </pc:docChg>
  </pc:docChgLst>
  <pc:docChgLst>
    <pc:chgData name="Jodi Essey-Stapleton" userId="2726085b-ffe1-482f-9cab-df18b1ee40f9" providerId="ADAL" clId="{0E256326-C0FB-474E-991D-F42DF995CF05}"/>
    <pc:docChg chg="undo custSel delSld modSld modMainMaster">
      <pc:chgData name="Jodi Essey-Stapleton" userId="2726085b-ffe1-482f-9cab-df18b1ee40f9" providerId="ADAL" clId="{0E256326-C0FB-474E-991D-F42DF995CF05}" dt="2019-12-12T16:18:11.526" v="152" actId="27636"/>
      <pc:docMkLst>
        <pc:docMk/>
      </pc:docMkLst>
      <pc:sldChg chg="modSp">
        <pc:chgData name="Jodi Essey-Stapleton" userId="2726085b-ffe1-482f-9cab-df18b1ee40f9" providerId="ADAL" clId="{0E256326-C0FB-474E-991D-F42DF995CF05}" dt="2019-12-12T16:18:11.526" v="152" actId="27636"/>
        <pc:sldMkLst>
          <pc:docMk/>
          <pc:sldMk cId="2482386" sldId="263"/>
        </pc:sldMkLst>
        <pc:spChg chg="mod">
          <ac:chgData name="Jodi Essey-Stapleton" userId="2726085b-ffe1-482f-9cab-df18b1ee40f9" providerId="ADAL" clId="{0E256326-C0FB-474E-991D-F42DF995CF05}" dt="2019-12-12T16:18:11.526" v="152" actId="27636"/>
          <ac:spMkLst>
            <pc:docMk/>
            <pc:sldMk cId="2482386" sldId="263"/>
            <ac:spMk id="3" creationId="{DB4AC84F-4650-44F4-935B-F2B9EBD4A6E1}"/>
          </ac:spMkLst>
        </pc:spChg>
      </pc:sldChg>
      <pc:sldChg chg="modSp">
        <pc:chgData name="Jodi Essey-Stapleton" userId="2726085b-ffe1-482f-9cab-df18b1ee40f9" providerId="ADAL" clId="{0E256326-C0FB-474E-991D-F42DF995CF05}" dt="2019-12-06T15:23:57.580" v="2" actId="20577"/>
        <pc:sldMkLst>
          <pc:docMk/>
          <pc:sldMk cId="3910057617" sldId="569"/>
        </pc:sldMkLst>
        <pc:spChg chg="mod">
          <ac:chgData name="Jodi Essey-Stapleton" userId="2726085b-ffe1-482f-9cab-df18b1ee40f9" providerId="ADAL" clId="{0E256326-C0FB-474E-991D-F42DF995CF05}" dt="2019-12-06T15:23:57.580" v="2" actId="20577"/>
          <ac:spMkLst>
            <pc:docMk/>
            <pc:sldMk cId="3910057617" sldId="569"/>
            <ac:spMk id="6" creationId="{00000000-0000-0000-0000-000000000000}"/>
          </ac:spMkLst>
        </pc:spChg>
      </pc:sldChg>
      <pc:sldChg chg="modSp">
        <pc:chgData name="Jodi Essey-Stapleton" userId="2726085b-ffe1-482f-9cab-df18b1ee40f9" providerId="ADAL" clId="{0E256326-C0FB-474E-991D-F42DF995CF05}" dt="2019-12-07T21:08:08.511" v="114" actId="114"/>
        <pc:sldMkLst>
          <pc:docMk/>
          <pc:sldMk cId="3150155367" sldId="572"/>
        </pc:sldMkLst>
        <pc:spChg chg="mod">
          <ac:chgData name="Jodi Essey-Stapleton" userId="2726085b-ffe1-482f-9cab-df18b1ee40f9" providerId="ADAL" clId="{0E256326-C0FB-474E-991D-F42DF995CF05}" dt="2019-12-07T21:08:08.511" v="114" actId="114"/>
          <ac:spMkLst>
            <pc:docMk/>
            <pc:sldMk cId="3150155367" sldId="572"/>
            <ac:spMk id="7" creationId="{56A85719-2BFA-42D7-B1CC-44F0EF6DF33D}"/>
          </ac:spMkLst>
        </pc:spChg>
      </pc:sldChg>
      <pc:sldChg chg="del">
        <pc:chgData name="Jodi Essey-Stapleton" userId="2726085b-ffe1-482f-9cab-df18b1ee40f9" providerId="ADAL" clId="{0E256326-C0FB-474E-991D-F42DF995CF05}" dt="2019-12-06T15:23:35.459" v="0" actId="2696"/>
        <pc:sldMkLst>
          <pc:docMk/>
          <pc:sldMk cId="3014291186" sldId="576"/>
        </pc:sldMkLst>
      </pc:sldChg>
      <pc:sldChg chg="modSp">
        <pc:chgData name="Jodi Essey-Stapleton" userId="2726085b-ffe1-482f-9cab-df18b1ee40f9" providerId="ADAL" clId="{0E256326-C0FB-474E-991D-F42DF995CF05}" dt="2019-12-09T16:25:11.996" v="124" actId="120"/>
        <pc:sldMkLst>
          <pc:docMk/>
          <pc:sldMk cId="2660786318" sldId="585"/>
        </pc:sldMkLst>
        <pc:spChg chg="mod">
          <ac:chgData name="Jodi Essey-Stapleton" userId="2726085b-ffe1-482f-9cab-df18b1ee40f9" providerId="ADAL" clId="{0E256326-C0FB-474E-991D-F42DF995CF05}" dt="2019-12-09T16:25:11.996" v="124" actId="120"/>
          <ac:spMkLst>
            <pc:docMk/>
            <pc:sldMk cId="2660786318" sldId="585"/>
            <ac:spMk id="4" creationId="{2DA5019D-7489-4914-8703-2E187DBBA07A}"/>
          </ac:spMkLst>
        </pc:spChg>
      </pc:sldChg>
      <pc:sldMasterChg chg="modSldLayout">
        <pc:chgData name="Jodi Essey-Stapleton" userId="2726085b-ffe1-482f-9cab-df18b1ee40f9" providerId="ADAL" clId="{0E256326-C0FB-474E-991D-F42DF995CF05}" dt="2019-12-09T15:27:09.085" v="119" actId="1076"/>
        <pc:sldMasterMkLst>
          <pc:docMk/>
          <pc:sldMasterMk cId="2489510797" sldId="2147483648"/>
        </pc:sldMasterMkLst>
        <pc:sldLayoutChg chg="addSp delSp modSp">
          <pc:chgData name="Jodi Essey-Stapleton" userId="2726085b-ffe1-482f-9cab-df18b1ee40f9" providerId="ADAL" clId="{0E256326-C0FB-474E-991D-F42DF995CF05}" dt="2019-12-09T15:27:09.085" v="119" actId="1076"/>
          <pc:sldLayoutMkLst>
            <pc:docMk/>
            <pc:sldMasterMk cId="2489510797" sldId="2147483648"/>
            <pc:sldLayoutMk cId="436796859" sldId="2147483649"/>
          </pc:sldLayoutMkLst>
          <pc:picChg chg="del">
            <ac:chgData name="Jodi Essey-Stapleton" userId="2726085b-ffe1-482f-9cab-df18b1ee40f9" providerId="ADAL" clId="{0E256326-C0FB-474E-991D-F42DF995CF05}" dt="2019-12-09T15:26:45.885" v="115" actId="478"/>
            <ac:picMkLst>
              <pc:docMk/>
              <pc:sldMasterMk cId="2489510797" sldId="2147483648"/>
              <pc:sldLayoutMk cId="436796859" sldId="2147483649"/>
              <ac:picMk id="8" creationId="{7DF5D16B-D963-450C-811C-4B69B4A1DC3C}"/>
            </ac:picMkLst>
          </pc:picChg>
          <pc:picChg chg="add mod">
            <ac:chgData name="Jodi Essey-Stapleton" userId="2726085b-ffe1-482f-9cab-df18b1ee40f9" providerId="ADAL" clId="{0E256326-C0FB-474E-991D-F42DF995CF05}" dt="2019-12-09T15:27:09.085" v="119" actId="1076"/>
            <ac:picMkLst>
              <pc:docMk/>
              <pc:sldMasterMk cId="2489510797" sldId="2147483648"/>
              <pc:sldLayoutMk cId="436796859" sldId="2147483649"/>
              <ac:picMk id="9" creationId="{FF3F78E9-981A-4593-922D-5A00FF41AA2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6FE2-189E-4F8B-B715-D109B02856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E1EB-FFC8-4ACE-9EE2-2BC45C4F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4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AC27-CB89-4AFF-AA3D-A318629BB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17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8EAAD-FE7D-4D93-9067-C4D89DDE7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57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699D7-57A9-4E2F-8CBE-B6515735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0040-B603-4599-B76C-BC1C5B86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0FC2-5DD7-4F44-B636-E815DE38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41473-92B9-40C5-9CFA-A742CD129016}"/>
              </a:ext>
            </a:extLst>
          </p:cNvPr>
          <p:cNvSpPr txBox="1"/>
          <p:nvPr userDrawn="1"/>
        </p:nvSpPr>
        <p:spPr>
          <a:xfrm>
            <a:off x="838200" y="6305981"/>
            <a:ext cx="11064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Transition to Practice Lectures Series is produced by the American Orthopaedic Association (AOA) in collaboration with the Fellowship Education Coalition comprised of the following orthopaedic societies: AOA/CORD, AAHKS, AANA, AAOS, ABOS, ACGME, AOFAS, AOSSM, ASES, NASS, OTA and POSNA. ©2020 The American Orthopaedic Association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3F78E9-981A-4593-922D-5A00FF41A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"/>
            <a:ext cx="12192000" cy="25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8771-BBA0-4F92-B6CD-6D70CDEB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5D4F4-3DAE-4C16-8C61-17FDB704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EEB5-00A7-44D7-BA68-DD757008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21554-0206-453D-936D-A6D4E931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097A7-5B48-43D5-95BE-FA56CDE6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247DE-E01B-4201-A6F6-27C07EA08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82782-5FAE-464B-8A26-1C33F1538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6FF-A9CE-4443-85EF-733A0184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17819-33AA-4434-B2B9-16BDFF42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9ED2-15CD-45B7-941A-2A4724E8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C870-D63B-4438-B97F-8E060568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B4938-76D0-43AB-A238-3E579C30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3920-4354-4F97-BEEC-B5DE7110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6131-1C46-423A-B099-0337C91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9EA-FA03-40B5-9F9D-51806C81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3D9B4A-56AF-444D-9AAF-07814733A086}"/>
              </a:ext>
            </a:extLst>
          </p:cNvPr>
          <p:cNvCxnSpPr/>
          <p:nvPr userDrawn="1"/>
        </p:nvCxnSpPr>
        <p:spPr>
          <a:xfrm>
            <a:off x="838200" y="1448554"/>
            <a:ext cx="105156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FBBB29-0E16-4AFD-9C9B-D52A6D3D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3" y="6047716"/>
            <a:ext cx="12215186" cy="8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17CE-19C2-426C-8D77-E7D88840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A1B16-FD0C-4295-810D-D903043C5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3EB74-C0C3-4BAE-9D9B-C820BBA8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B473-3232-4924-90D1-5517B286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6B073-428C-483D-AEA2-23919B1D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5409-54AA-4349-98DE-377C137E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C9B9-91F0-4B73-9E53-E4DDC47C3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9927" cy="4085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B7A17-3AAF-40CA-BF36-EB5050C0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09927" cy="4085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CB2E4-FEBA-4CD4-BA72-511E4977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61898-3DFE-45EC-9386-35E7B540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7471-D6D4-417B-B16E-C49EC3F4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93A68-1C08-448F-99D6-4181D731BB53}"/>
              </a:ext>
            </a:extLst>
          </p:cNvPr>
          <p:cNvCxnSpPr/>
          <p:nvPr userDrawn="1"/>
        </p:nvCxnSpPr>
        <p:spPr>
          <a:xfrm>
            <a:off x="838200" y="1448554"/>
            <a:ext cx="105156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4E13BB-493D-4377-A6D3-B85EE73BE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3" y="6047716"/>
            <a:ext cx="12215186" cy="8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C74B-3F07-454F-ACCB-F3E0E4C7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5E408-656F-42D1-AE83-8F838552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08A53-80C3-4354-867A-044F8E06A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BD6C7-1300-42E6-99AE-E5DA776D6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60110-2AB6-4916-AD91-6E1BC3F8F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F03E4-F41C-4363-A8C6-6AC00734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2C255-95F9-40E4-B18D-B4B44C9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2F2D2-6DD2-4A6A-8508-64EFFE1D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069C-CCDC-4EC2-9492-91DC3769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759CD-B3D7-4824-8B35-81718BB7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88ED9-B66B-44C9-BC42-2685B50D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A5B4E-DA6D-45A1-A390-34B63AA7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A7A21-43A8-4ACE-B560-CE30DC3B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99FB3-788F-4404-A91C-4C08F342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582EE-2A0C-4902-95B4-ABA6219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33D7-9E1A-4B94-B7D5-4C2E4B42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4AFB-8461-42CA-A96C-FD0706A2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C6613-46F1-4977-8033-E994ED052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3CFD1-8B34-48C3-A24F-4A767410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541AE-4B46-4B96-9A92-D8ABA35E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39B8-5D0C-4BEA-9ABC-8B415F23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0F95-7EC1-455C-8A5A-22A48F15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71AB4-0753-42BD-8D90-02560A411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8A50F-2A8E-4854-A155-00C1FD1D3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381EC-47C9-4E24-97EC-6A16BBF5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38DD2-90AC-4BA2-AD9A-6CC99F2B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C2E89-DB0C-4CA5-86D1-170F9327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026BF-B1FB-4E34-B52B-7D82AAC8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92F91-384C-41C2-A1C4-BE3DAA94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C324-77EE-4E56-BF1A-E6246C392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4C0F-5359-4E07-B630-DDD229EE208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6065-49FB-40E2-A289-BDA90BBDF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9B49-BD18-454C-856C-968C73AB0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B9EF-61BA-42CC-9206-1FB60760C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YaxlJCFLSkWFGEDiT4IEhFsIJifh_y9InKvfGLHuQPlUQ0k0MkRXUlJDUlJETVNKQzdFNUhHRTJISi4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aos.org/education/about-aaos-products/codex/" TargetMode="External"/><Relationship Id="rId2" Type="http://schemas.openxmlformats.org/officeDocument/2006/relationships/hyperlink" Target="https://aaos.org/education/about-aaos-products/coding-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renzupko.com/orthopaedics/" TargetMode="External"/><Relationship Id="rId4" Type="http://schemas.openxmlformats.org/officeDocument/2006/relationships/hyperlink" Target="https://www5.aaos.org/store/product/?productId=17050727&amp;_ga=2.209074962.1010128051.1585089347-607220517.157595406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s.org/aaosnow/2007/may/managing/managing7/" TargetMode="External"/><Relationship Id="rId2" Type="http://schemas.openxmlformats.org/officeDocument/2006/relationships/hyperlink" Target="https://www.aaos.org/aaosnow/2007/may/managing7_link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os.org/articlelink/?id=3008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ord@aoassn.org?subject=AOA%20SOMOS%20Faculty%20Development%20Lecture%20Series" TargetMode="External"/><Relationship Id="rId2" Type="http://schemas.openxmlformats.org/officeDocument/2006/relationships/hyperlink" Target="https://forms.office.com/Pages/ResponsePage.aspx?id=YaxlJCFLSkWFGEDiT4IEhFsIJifh_y9InKvfGLHuQPlUQ0k0MkRXUlJDUlJETVNKQzdFNUhHRTJISi4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7697-4C52-4B97-AA77-15DAC1E22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8481"/>
            <a:ext cx="9144000" cy="2387600"/>
          </a:xfrm>
        </p:spPr>
        <p:txBody>
          <a:bodyPr/>
          <a:lstStyle/>
          <a:p>
            <a:r>
              <a:rPr lang="en-US" dirty="0">
                <a:latin typeface="+mn-lt"/>
              </a:rPr>
              <a:t>Coding and Billing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AC84F-4650-44F4-935B-F2B9EBD4A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6081"/>
            <a:ext cx="9144000" cy="2311369"/>
          </a:xfrm>
        </p:spPr>
        <p:txBody>
          <a:bodyPr>
            <a:normAutofit fontScale="55000" lnSpcReduction="20000"/>
          </a:bodyPr>
          <a:lstStyle/>
          <a:p>
            <a:r>
              <a:rPr lang="en-US" sz="2500" dirty="0"/>
              <a:t>Representing multiple orthopaedic subspecialty societies,</a:t>
            </a:r>
            <a:br>
              <a:rPr lang="en-US" sz="2500" dirty="0"/>
            </a:br>
            <a:r>
              <a:rPr lang="en-US" sz="2500" dirty="0"/>
              <a:t>the following members of the Fellowship Education Coalition authored this lecture: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/>
              <a:t>A. Lee Osterman, MD, FAOA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/>
              <a:t>Lutul D. Farrow, MD, FAOA</a:t>
            </a:r>
            <a:br>
              <a:rPr lang="en-US" sz="2000" dirty="0"/>
            </a:br>
            <a:r>
              <a:rPr lang="en-US" sz="2000" dirty="0"/>
              <a:t>Laurence B. Kempton, MD</a:t>
            </a:r>
            <a:br>
              <a:rPr lang="en-US" sz="2000" dirty="0"/>
            </a:br>
            <a:r>
              <a:rPr lang="en-US" sz="2000" dirty="0"/>
              <a:t>Albert Lin, MD</a:t>
            </a:r>
            <a:br>
              <a:rPr lang="en-US" sz="2000" dirty="0"/>
            </a:br>
            <a:r>
              <a:rPr lang="en-US" sz="2000" dirty="0"/>
              <a:t>Praveen G. Murthy, MD</a:t>
            </a:r>
            <a:br>
              <a:rPr lang="en-US" sz="2000" dirty="0"/>
            </a:br>
            <a:r>
              <a:rPr lang="en-US" sz="2000" dirty="0"/>
              <a:t>E. Peter </a:t>
            </a:r>
            <a:r>
              <a:rPr lang="en-US" sz="2000" dirty="0" err="1"/>
              <a:t>Sabonghy</a:t>
            </a:r>
            <a:r>
              <a:rPr lang="en-US" sz="2000" dirty="0"/>
              <a:t>, MD, FAOA</a:t>
            </a:r>
            <a:br>
              <a:rPr lang="en-US" sz="2000" dirty="0"/>
            </a:br>
            <a:r>
              <a:rPr lang="en-US" sz="2000" dirty="0"/>
              <a:t>Jacob R. Worsham, MD</a:t>
            </a:r>
          </a:p>
        </p:txBody>
      </p:sp>
    </p:spTree>
    <p:extLst>
      <p:ext uri="{BB962C8B-B14F-4D97-AF65-F5344CB8AC3E}">
        <p14:creationId xmlns:p14="http://schemas.microsoft.com/office/powerpoint/2010/main" val="248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93"/>
            <a:ext cx="10515600" cy="1344318"/>
          </a:xfrm>
        </p:spPr>
        <p:txBody>
          <a:bodyPr>
            <a:normAutofit/>
          </a:bodyPr>
          <a:lstStyle/>
          <a:p>
            <a:r>
              <a:rPr lang="en-US" sz="2400" dirty="0"/>
              <a:t>Goal: </a:t>
            </a:r>
            <a:r>
              <a:rPr lang="en-US" sz="2400" b="1" dirty="0">
                <a:solidFill>
                  <a:srgbClr val="FF0000"/>
                </a:solidFill>
              </a:rPr>
              <a:t>level 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history (equivalent to level 5)</a:t>
            </a:r>
          </a:p>
          <a:p>
            <a:pPr lvl="1"/>
            <a:r>
              <a:rPr lang="en-US" sz="2000" dirty="0"/>
              <a:t>Not difficult to achieve</a:t>
            </a:r>
          </a:p>
          <a:p>
            <a:pPr lvl="1"/>
            <a:r>
              <a:rPr lang="en-US" sz="2000" dirty="0"/>
              <a:t>Use patient intake forms!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098" y="3067027"/>
            <a:ext cx="9097804" cy="256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98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Chief Complaint</a:t>
            </a:r>
          </a:p>
          <a:p>
            <a:r>
              <a:rPr lang="en-US" sz="2400" dirty="0"/>
              <a:t>History of Present Illness</a:t>
            </a:r>
          </a:p>
          <a:p>
            <a:pPr lvl="1"/>
            <a:r>
              <a:rPr lang="en-US" sz="2000" dirty="0"/>
              <a:t>Location, quality, severity, timing, duration, context, modifying factors, associated conditions</a:t>
            </a:r>
          </a:p>
          <a:p>
            <a:pPr lvl="1"/>
            <a:r>
              <a:rPr lang="en-US" sz="2000" i="1" dirty="0"/>
              <a:t>Include 4 of the above</a:t>
            </a:r>
          </a:p>
          <a:p>
            <a:r>
              <a:rPr lang="en-US" sz="2400" dirty="0"/>
              <a:t>Past (illness, injury, surgery), Family, Social History (PFSH)</a:t>
            </a:r>
          </a:p>
          <a:p>
            <a:pPr lvl="1"/>
            <a:r>
              <a:rPr lang="en-US" sz="2000" i="1" dirty="0"/>
              <a:t>Include all 3 </a:t>
            </a:r>
            <a:r>
              <a:rPr lang="en-US" sz="2000" dirty="0"/>
              <a:t>for new patients</a:t>
            </a:r>
            <a:endParaRPr lang="en-US" sz="2000" i="1" dirty="0"/>
          </a:p>
          <a:p>
            <a:pPr lvl="1"/>
            <a:r>
              <a:rPr lang="en-US" sz="2000" dirty="0"/>
              <a:t>Do not necessarily need to include medications or allergies</a:t>
            </a:r>
          </a:p>
          <a:p>
            <a:r>
              <a:rPr lang="en-US" sz="2400" dirty="0"/>
              <a:t>Review of Systems (ROS)</a:t>
            </a:r>
          </a:p>
          <a:p>
            <a:pPr lvl="1"/>
            <a:r>
              <a:rPr lang="en-US" sz="2000" i="1" dirty="0"/>
              <a:t>Include at least 10 systems </a:t>
            </a:r>
            <a:r>
              <a:rPr lang="en-US" sz="2000" dirty="0"/>
              <a:t>for new patients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60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History of Present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92"/>
            <a:ext cx="9986683" cy="4220503"/>
          </a:xfrm>
        </p:spPr>
        <p:txBody>
          <a:bodyPr>
            <a:normAutofit/>
          </a:bodyPr>
          <a:lstStyle/>
          <a:p>
            <a:r>
              <a:rPr lang="en-US" sz="2400" dirty="0"/>
              <a:t>History with 4 bullets is easily achieved in a standard orthopaedic evaluation</a:t>
            </a:r>
          </a:p>
          <a:p>
            <a:r>
              <a:rPr lang="en-US" sz="2400" dirty="0"/>
              <a:t>Simple examples: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“The patient reports [symptom] in [</a:t>
            </a:r>
            <a:r>
              <a:rPr lang="en-US" sz="2000" dirty="0">
                <a:solidFill>
                  <a:srgbClr val="FF0000"/>
                </a:solidFill>
              </a:rPr>
              <a:t>location</a:t>
            </a:r>
            <a:r>
              <a:rPr lang="en-US" sz="2000" dirty="0"/>
              <a:t>] for [</a:t>
            </a:r>
            <a:r>
              <a:rPr lang="en-US" sz="2000" dirty="0">
                <a:solidFill>
                  <a:srgbClr val="FF0000"/>
                </a:solidFill>
              </a:rPr>
              <a:t>duration</a:t>
            </a:r>
            <a:r>
              <a:rPr lang="en-US" sz="2000" dirty="0"/>
              <a:t>]. The [symptom] is intermittent / constant [</a:t>
            </a:r>
            <a:r>
              <a:rPr lang="en-US" sz="2000" dirty="0">
                <a:solidFill>
                  <a:srgbClr val="FF0000"/>
                </a:solidFill>
              </a:rPr>
              <a:t>timing</a:t>
            </a:r>
            <a:r>
              <a:rPr lang="en-US" sz="2000" dirty="0"/>
              <a:t>] and has been worsening / improving [</a:t>
            </a:r>
            <a:r>
              <a:rPr lang="en-US" sz="2000" dirty="0">
                <a:solidFill>
                  <a:srgbClr val="FF0000"/>
                </a:solidFill>
              </a:rPr>
              <a:t>context</a:t>
            </a:r>
            <a:r>
              <a:rPr lang="en-US" sz="2000" dirty="0"/>
              <a:t>] since onset.” – </a:t>
            </a:r>
            <a:r>
              <a:rPr lang="en-US" sz="2000" b="1" dirty="0"/>
              <a:t>4 bullets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“The patient reports pain in [</a:t>
            </a:r>
            <a:r>
              <a:rPr lang="en-US" sz="2000" dirty="0">
                <a:solidFill>
                  <a:srgbClr val="FF0000"/>
                </a:solidFill>
              </a:rPr>
              <a:t>location</a:t>
            </a:r>
            <a:r>
              <a:rPr lang="en-US" sz="2000" dirty="0"/>
              <a:t>] for [</a:t>
            </a:r>
            <a:r>
              <a:rPr lang="en-US" sz="2000" dirty="0">
                <a:solidFill>
                  <a:srgbClr val="FF0000"/>
                </a:solidFill>
              </a:rPr>
              <a:t>duration</a:t>
            </a:r>
            <a:r>
              <a:rPr lang="en-US" sz="2000" dirty="0"/>
              <a:t>]. The pain is severe [</a:t>
            </a:r>
            <a:r>
              <a:rPr lang="en-US" sz="2000" dirty="0">
                <a:solidFill>
                  <a:srgbClr val="FF0000"/>
                </a:solidFill>
              </a:rPr>
              <a:t>severity</a:t>
            </a:r>
            <a:r>
              <a:rPr lang="en-US" sz="2000" dirty="0"/>
              <a:t>] and does not radiate [</a:t>
            </a:r>
            <a:r>
              <a:rPr lang="en-US" sz="2000" dirty="0">
                <a:solidFill>
                  <a:srgbClr val="FF0000"/>
                </a:solidFill>
              </a:rPr>
              <a:t>quality</a:t>
            </a:r>
            <a:r>
              <a:rPr lang="en-US" sz="2000" dirty="0"/>
              <a:t>]. The pain is worse with movement [</a:t>
            </a:r>
            <a:r>
              <a:rPr lang="en-US" sz="2000" dirty="0">
                <a:solidFill>
                  <a:srgbClr val="FF0000"/>
                </a:solidFill>
              </a:rPr>
              <a:t>modifying factors</a:t>
            </a:r>
            <a:r>
              <a:rPr lang="en-US" sz="2000" dirty="0"/>
              <a:t>]. There is no associated numbness or tingling [</a:t>
            </a:r>
            <a:r>
              <a:rPr lang="en-US" sz="2000" dirty="0">
                <a:solidFill>
                  <a:srgbClr val="FF0000"/>
                </a:solidFill>
              </a:rPr>
              <a:t>associated conditions</a:t>
            </a:r>
            <a:r>
              <a:rPr lang="en-US" sz="2000" dirty="0"/>
              <a:t>].” – </a:t>
            </a:r>
            <a:r>
              <a:rPr lang="en-US" sz="2000" b="1" dirty="0"/>
              <a:t>6 bullets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166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PFSH + 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5966012" cy="4220503"/>
          </a:xfrm>
        </p:spPr>
        <p:txBody>
          <a:bodyPr>
            <a:noAutofit/>
          </a:bodyPr>
          <a:lstStyle/>
          <a:p>
            <a:r>
              <a:rPr lang="en-US" sz="2400" b="1" dirty="0"/>
              <a:t>Use patient intake forms for PFSH, ROS</a:t>
            </a:r>
          </a:p>
          <a:p>
            <a:pPr lvl="1"/>
            <a:r>
              <a:rPr lang="en-US" sz="2000" dirty="0"/>
              <a:t>Past Medical History “was reviewed with the patient and is documented on the patient intake form. Pertinent history includes…”</a:t>
            </a:r>
          </a:p>
          <a:p>
            <a:pPr lvl="1"/>
            <a:r>
              <a:rPr lang="en-US" sz="2000" dirty="0"/>
              <a:t>Family / Social History: “Non-contributory” not allowed. Include pertinent positives.</a:t>
            </a:r>
          </a:p>
          <a:p>
            <a:pPr lvl="1"/>
            <a:r>
              <a:rPr lang="en-US" sz="2000" dirty="0"/>
              <a:t>Review of Systems: similar statement</a:t>
            </a:r>
          </a:p>
          <a:p>
            <a:pPr lvl="1"/>
            <a:endParaRPr lang="en-US" sz="2000" dirty="0"/>
          </a:p>
          <a:p>
            <a:r>
              <a:rPr lang="en-US" sz="2400" dirty="0"/>
              <a:t>For these statements to count, </a:t>
            </a:r>
            <a:r>
              <a:rPr lang="en-US" sz="2400" b="1" dirty="0"/>
              <a:t>you must sign and date the intake form and it has to be scanned into the chart.</a:t>
            </a:r>
            <a:r>
              <a:rPr lang="en-US" sz="2400" i="1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t="12951" b="8447"/>
          <a:stretch/>
        </p:blipFill>
        <p:spPr bwMode="auto">
          <a:xfrm>
            <a:off x="6967130" y="1690691"/>
            <a:ext cx="4102951" cy="4220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91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5041900" cy="3790859"/>
          </a:xfrm>
        </p:spPr>
        <p:txBody>
          <a:bodyPr>
            <a:normAutofit/>
          </a:bodyPr>
          <a:lstStyle/>
          <a:p>
            <a:r>
              <a:rPr lang="en-US" sz="2400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level 3</a:t>
            </a:r>
            <a:r>
              <a:rPr lang="en-US" sz="2400" dirty="0"/>
              <a:t>:</a:t>
            </a:r>
          </a:p>
          <a:p>
            <a:pPr lvl="1"/>
            <a:r>
              <a:rPr lang="en-US" sz="1800" dirty="0"/>
              <a:t>General: Well-appearing = 1 </a:t>
            </a:r>
          </a:p>
          <a:p>
            <a:pPr lvl="1"/>
            <a:r>
              <a:rPr lang="en-US" sz="1800" dirty="0"/>
              <a:t>Mood: Normal mood and affect = 1 </a:t>
            </a:r>
          </a:p>
          <a:p>
            <a:pPr lvl="1"/>
            <a:r>
              <a:rPr lang="en-US" sz="1800" dirty="0"/>
              <a:t>Gait: Ambulates [with normal gait / with assistive device] = 1</a:t>
            </a:r>
          </a:p>
          <a:p>
            <a:pPr lvl="1"/>
            <a:r>
              <a:rPr lang="en-US" sz="1800" dirty="0"/>
              <a:t>Body Areas: “TRIM + skin” x 2 body areas (neck, back, RUE, LUE, RLE, LLE) = 12</a:t>
            </a:r>
          </a:p>
          <a:p>
            <a:pPr lvl="2"/>
            <a:r>
              <a:rPr lang="en-US" sz="1600" dirty="0"/>
              <a:t>TRIM: </a:t>
            </a:r>
            <a:r>
              <a:rPr lang="en-US" sz="1600" b="1" dirty="0"/>
              <a:t>t</a:t>
            </a:r>
            <a:r>
              <a:rPr lang="en-US" sz="1600" dirty="0"/>
              <a:t>enderness, </a:t>
            </a:r>
            <a:r>
              <a:rPr lang="en-US" sz="1600" b="1" dirty="0"/>
              <a:t>r</a:t>
            </a:r>
            <a:r>
              <a:rPr lang="en-US" sz="1600" dirty="0"/>
              <a:t>ange of motion, </a:t>
            </a:r>
            <a:r>
              <a:rPr lang="en-US" sz="1600" b="1" dirty="0"/>
              <a:t>i</a:t>
            </a:r>
            <a:r>
              <a:rPr lang="en-US" sz="1600" dirty="0"/>
              <a:t>nstability, </a:t>
            </a:r>
            <a:r>
              <a:rPr lang="en-US" sz="1600" b="1" dirty="0"/>
              <a:t>m</a:t>
            </a:r>
            <a:r>
              <a:rPr lang="en-US" sz="1600" dirty="0"/>
              <a:t>uscle strength</a:t>
            </a:r>
          </a:p>
          <a:p>
            <a:pPr lvl="1"/>
            <a:r>
              <a:rPr lang="en-US" sz="1800" dirty="0"/>
              <a:t>Sensation = 1</a:t>
            </a:r>
          </a:p>
          <a:p>
            <a:pPr lvl="1"/>
            <a:r>
              <a:rPr lang="en-US" sz="1800" dirty="0"/>
              <a:t>Pulses = 1 </a:t>
            </a:r>
          </a:p>
          <a:p>
            <a:pPr lvl="1"/>
            <a:r>
              <a:rPr lang="en-US" sz="1800" b="1" dirty="0"/>
              <a:t>Total = 15 bullets </a:t>
            </a:r>
            <a:r>
              <a:rPr lang="en-US" sz="1800" dirty="0"/>
              <a:t>(only need 12) 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b="21559"/>
          <a:stretch/>
        </p:blipFill>
        <p:spPr bwMode="auto">
          <a:xfrm>
            <a:off x="5940316" y="1739809"/>
            <a:ext cx="5413484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3465" y="5481551"/>
            <a:ext cx="6865069" cy="4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39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Medical Decision-Making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5004580" cy="422050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For </a:t>
            </a:r>
            <a:r>
              <a:rPr lang="en-US" sz="3100" b="1" dirty="0">
                <a:solidFill>
                  <a:srgbClr val="FF0000"/>
                </a:solidFill>
              </a:rPr>
              <a:t>level 3</a:t>
            </a:r>
            <a:r>
              <a:rPr lang="en-US" sz="3100" dirty="0"/>
              <a:t>: </a:t>
            </a:r>
            <a:r>
              <a:rPr lang="en-US" sz="3100" b="1" dirty="0"/>
              <a:t>2 </a:t>
            </a:r>
            <a:r>
              <a:rPr lang="en-US" sz="3100" dirty="0"/>
              <a:t>points in </a:t>
            </a:r>
            <a:r>
              <a:rPr lang="en-US" sz="3100" b="1" dirty="0"/>
              <a:t>2 </a:t>
            </a:r>
            <a:r>
              <a:rPr lang="en-US" sz="3100" dirty="0"/>
              <a:t>areas</a:t>
            </a:r>
          </a:p>
          <a:p>
            <a:r>
              <a:rPr lang="en-US" sz="3100" dirty="0"/>
              <a:t>For </a:t>
            </a:r>
            <a:r>
              <a:rPr lang="en-US" sz="3100" b="1" dirty="0">
                <a:solidFill>
                  <a:srgbClr val="FF0000"/>
                </a:solidFill>
              </a:rPr>
              <a:t>level 4</a:t>
            </a:r>
            <a:r>
              <a:rPr lang="en-US" sz="3100" dirty="0"/>
              <a:t>: </a:t>
            </a:r>
            <a:r>
              <a:rPr lang="en-US" sz="3100" b="1" dirty="0"/>
              <a:t>3</a:t>
            </a:r>
            <a:r>
              <a:rPr lang="en-US" sz="3100" dirty="0"/>
              <a:t> points in </a:t>
            </a:r>
            <a:r>
              <a:rPr lang="en-US" sz="3100" b="1" dirty="0"/>
              <a:t>2 </a:t>
            </a:r>
            <a:r>
              <a:rPr lang="en-US" sz="3100" dirty="0"/>
              <a:t>areas</a:t>
            </a:r>
          </a:p>
          <a:p>
            <a:pPr lvl="1"/>
            <a:endParaRPr lang="en-US" dirty="0"/>
          </a:p>
          <a:p>
            <a:r>
              <a:rPr lang="en-US" sz="2600" b="1" dirty="0"/>
              <a:t>Data</a:t>
            </a:r>
            <a:endParaRPr lang="en-US" sz="2600" dirty="0"/>
          </a:p>
          <a:p>
            <a:pPr lvl="1"/>
            <a:r>
              <a:rPr lang="en-US" sz="2300" dirty="0"/>
              <a:t>Order (1) + interpret (2) imaging = </a:t>
            </a:r>
            <a:r>
              <a:rPr lang="en-US" sz="2300" b="1" dirty="0"/>
              <a:t>3</a:t>
            </a:r>
            <a:endParaRPr lang="en-US" sz="2300" dirty="0"/>
          </a:p>
          <a:p>
            <a:pPr lvl="1"/>
            <a:endParaRPr lang="en-US" dirty="0"/>
          </a:p>
          <a:p>
            <a:r>
              <a:rPr lang="en-US" sz="2600" b="1" dirty="0"/>
              <a:t>Diagnosis</a:t>
            </a:r>
            <a:endParaRPr lang="en-US" sz="2600" dirty="0"/>
          </a:p>
          <a:p>
            <a:pPr lvl="1"/>
            <a:r>
              <a:rPr lang="en-US" sz="2300" dirty="0"/>
              <a:t>New problem, no work up = </a:t>
            </a:r>
            <a:r>
              <a:rPr lang="en-US" sz="2300" b="1" dirty="0"/>
              <a:t>3</a:t>
            </a:r>
            <a:endParaRPr lang="en-US" sz="2300" dirty="0"/>
          </a:p>
          <a:p>
            <a:pPr lvl="1"/>
            <a:r>
              <a:rPr lang="en-US" sz="2300" dirty="0"/>
              <a:t>New problem + work up = 4</a:t>
            </a:r>
          </a:p>
          <a:p>
            <a:pPr lvl="1"/>
            <a:endParaRPr lang="en-US" dirty="0"/>
          </a:p>
          <a:p>
            <a:r>
              <a:rPr lang="en-US" sz="2600" b="1" dirty="0"/>
              <a:t>Plan/Risk</a:t>
            </a:r>
            <a:endParaRPr lang="en-US" sz="2600" dirty="0"/>
          </a:p>
          <a:p>
            <a:pPr lvl="1"/>
            <a:r>
              <a:rPr lang="en-US" sz="2300" dirty="0"/>
              <a:t>OTC meds, PT, XR = 2</a:t>
            </a:r>
          </a:p>
          <a:p>
            <a:pPr lvl="1"/>
            <a:r>
              <a:rPr lang="en-US" sz="2300" dirty="0"/>
              <a:t>Order CT/MRI, aspirate/inject, treat fracture, discuss surgery (any one) = </a:t>
            </a:r>
            <a:r>
              <a:rPr lang="en-US" sz="2300" b="1" dirty="0"/>
              <a:t>3 </a:t>
            </a:r>
          </a:p>
          <a:p>
            <a:pPr lvl="2"/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42780" y="1539221"/>
            <a:ext cx="5511020" cy="44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84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Time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5506" y="1858804"/>
            <a:ext cx="8880987" cy="95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41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Established</a:t>
            </a:r>
            <a:r>
              <a:rPr lang="en-US" dirty="0"/>
              <a:t> Visits </a:t>
            </a:r>
            <a:r>
              <a:rPr lang="en-US" sz="3600" dirty="0"/>
              <a:t>(99212 – 99215)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Goal for established visits: </a:t>
            </a:r>
            <a:r>
              <a:rPr lang="en-US" sz="2400" b="1" dirty="0">
                <a:solidFill>
                  <a:srgbClr val="FF0000"/>
                </a:solidFill>
              </a:rPr>
              <a:t>level 4 </a:t>
            </a:r>
            <a:r>
              <a:rPr lang="en-US" sz="2400" dirty="0"/>
              <a:t>where appropriate</a:t>
            </a:r>
          </a:p>
          <a:p>
            <a:pPr lvl="1"/>
            <a:r>
              <a:rPr lang="en-US" sz="2000" dirty="0"/>
              <a:t>For established visits, lower component </a:t>
            </a:r>
            <a:r>
              <a:rPr lang="en-US" sz="2000" b="1" dirty="0"/>
              <a:t>of top 2 </a:t>
            </a:r>
            <a:r>
              <a:rPr lang="en-US" sz="2000" dirty="0"/>
              <a:t>determines code</a:t>
            </a:r>
          </a:p>
          <a:p>
            <a:pPr lvl="1"/>
            <a:r>
              <a:rPr lang="en-US" sz="2000" dirty="0"/>
              <a:t>History: level 4</a:t>
            </a:r>
          </a:p>
          <a:p>
            <a:pPr lvl="2"/>
            <a:r>
              <a:rPr lang="en-US" sz="1800" dirty="0"/>
              <a:t>CC (1), HPI (4), </a:t>
            </a:r>
            <a:r>
              <a:rPr lang="en-US" sz="1800" b="1" dirty="0"/>
              <a:t>ROS</a:t>
            </a:r>
            <a:r>
              <a:rPr lang="en-US" sz="1800" dirty="0"/>
              <a:t> (2), </a:t>
            </a:r>
            <a:r>
              <a:rPr lang="en-US" sz="1800" b="1" dirty="0"/>
              <a:t>PFSH</a:t>
            </a:r>
            <a:r>
              <a:rPr lang="en-US" sz="1800" dirty="0"/>
              <a:t> (1 of 3)</a:t>
            </a:r>
          </a:p>
          <a:p>
            <a:pPr lvl="1"/>
            <a:r>
              <a:rPr lang="en-US" sz="2000" dirty="0"/>
              <a:t>Physical Exam: pass</a:t>
            </a:r>
          </a:p>
          <a:p>
            <a:pPr lvl="1"/>
            <a:r>
              <a:rPr lang="en-US" sz="2000" dirty="0"/>
              <a:t>Medical Decision-Making: level 4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Work backwards</a:t>
            </a:r>
          </a:p>
          <a:p>
            <a:pPr lvl="1"/>
            <a:r>
              <a:rPr lang="en-US" sz="2000" dirty="0"/>
              <a:t> If you write a prescription/inject/schedule surgery, make sure to document history and MDM appropriately and charge for established level 4.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31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Established</a:t>
            </a:r>
            <a:r>
              <a:rPr lang="en-US" dirty="0"/>
              <a:t> Visits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43533" y="1690692"/>
            <a:ext cx="7904934" cy="3916732"/>
            <a:chOff x="734499" y="1752600"/>
            <a:chExt cx="7675001" cy="408078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34499" y="2743200"/>
              <a:ext cx="7675001" cy="309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8621" y="1752600"/>
              <a:ext cx="7666758" cy="984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17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Established</a:t>
            </a:r>
            <a:r>
              <a:rPr lang="en-US" dirty="0"/>
              <a:t> Visits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Medical Decision-Making uses an identical chart as for new patients</a:t>
            </a:r>
          </a:p>
          <a:p>
            <a:pPr algn="thaiDist"/>
            <a:r>
              <a:rPr lang="en-US" sz="2600" dirty="0"/>
              <a:t>For </a:t>
            </a:r>
            <a:r>
              <a:rPr lang="en-US" sz="2600" b="1" dirty="0">
                <a:solidFill>
                  <a:srgbClr val="FF0000"/>
                </a:solidFill>
              </a:rPr>
              <a:t>level 4</a:t>
            </a:r>
            <a:r>
              <a:rPr lang="en-US" sz="2600" dirty="0"/>
              <a:t> visit, must obtain </a:t>
            </a:r>
            <a:r>
              <a:rPr lang="en-US" sz="2600" b="1" dirty="0"/>
              <a:t>3</a:t>
            </a:r>
            <a:r>
              <a:rPr lang="en-US" sz="2600" dirty="0"/>
              <a:t> bullets in </a:t>
            </a:r>
            <a:r>
              <a:rPr lang="en-US" sz="2600" b="1" dirty="0"/>
              <a:t>2 of 3 </a:t>
            </a:r>
            <a:r>
              <a:rPr lang="en-US" sz="2600" dirty="0"/>
              <a:t>areas</a:t>
            </a:r>
          </a:p>
          <a:p>
            <a:endParaRPr lang="en-US" dirty="0"/>
          </a:p>
          <a:p>
            <a:pPr lvl="1"/>
            <a:r>
              <a:rPr lang="en-US" b="1" dirty="0"/>
              <a:t>Data</a:t>
            </a:r>
            <a:endParaRPr lang="en-US" dirty="0"/>
          </a:p>
          <a:p>
            <a:pPr lvl="2"/>
            <a:r>
              <a:rPr lang="en-US" dirty="0"/>
              <a:t>Order (1) + interpret (2) imaging = </a:t>
            </a:r>
            <a:r>
              <a:rPr lang="en-US" b="1" dirty="0"/>
              <a:t>3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/>
              <a:t>Diagnosis</a:t>
            </a:r>
            <a:r>
              <a:rPr lang="en-US" dirty="0"/>
              <a:t> (pass)</a:t>
            </a:r>
          </a:p>
          <a:p>
            <a:pPr lvl="2"/>
            <a:r>
              <a:rPr lang="en-US" dirty="0"/>
              <a:t>Established problem, stable or better (each) = 1</a:t>
            </a:r>
          </a:p>
          <a:p>
            <a:pPr lvl="2"/>
            <a:r>
              <a:rPr lang="en-US" dirty="0"/>
              <a:t>Established problem, worse (each) = 2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Plan/Risk</a:t>
            </a:r>
            <a:endParaRPr lang="en-US" dirty="0"/>
          </a:p>
          <a:p>
            <a:pPr lvl="2"/>
            <a:r>
              <a:rPr lang="en-US" dirty="0"/>
              <a:t>OTC meds, PT, XR = 2</a:t>
            </a:r>
          </a:p>
          <a:p>
            <a:pPr lvl="2"/>
            <a:r>
              <a:rPr lang="en-US" dirty="0"/>
              <a:t>CT/MRI, aspiration/injection, fracture, discussion of surgery (any one) = </a:t>
            </a:r>
            <a:r>
              <a:rPr lang="en-US" b="1" dirty="0"/>
              <a:t>3</a:t>
            </a:r>
          </a:p>
          <a:p>
            <a:pPr lvl="2"/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701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Background</a:t>
            </a:r>
            <a:endParaRPr lang="en-US" b="1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Coding in the Office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Coding in the Operating Room</a:t>
            </a:r>
            <a:endParaRPr lang="en-US" b="1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Additional Resources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Fellow/Faculty Evaluation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this survey </a:t>
            </a:r>
            <a:r>
              <a:rPr lang="en-US" dirty="0"/>
              <a:t>to provide your feedback about this module.</a:t>
            </a:r>
          </a:p>
        </p:txBody>
      </p:sp>
    </p:spTree>
    <p:extLst>
      <p:ext uri="{BB962C8B-B14F-4D97-AF65-F5344CB8AC3E}">
        <p14:creationId xmlns:p14="http://schemas.microsoft.com/office/powerpoint/2010/main" val="12513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</a:t>
            </a:r>
            <a:r>
              <a:rPr lang="en-US" dirty="0"/>
              <a:t>Why is this relevant?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0417" y="4628025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/>
              <a:t>250 patients/month x 12 months/year x </a:t>
            </a:r>
            <a:r>
              <a:rPr lang="en-US" sz="2000" dirty="0">
                <a:solidFill>
                  <a:schemeClr val="accent1"/>
                </a:solidFill>
              </a:rPr>
              <a:t>$</a:t>
            </a:r>
            <a:r>
              <a:rPr lang="en-US" sz="2000" b="1" dirty="0">
                <a:solidFill>
                  <a:schemeClr val="accent1"/>
                </a:solidFill>
              </a:rPr>
              <a:t>74</a:t>
            </a:r>
            <a:r>
              <a:rPr lang="en-US" sz="2000" dirty="0"/>
              <a:t>/patient = </a:t>
            </a:r>
            <a:r>
              <a:rPr lang="en-US" sz="2000" dirty="0">
                <a:solidFill>
                  <a:schemeClr val="accent1"/>
                </a:solidFill>
              </a:rPr>
              <a:t>$222,000</a:t>
            </a:r>
          </a:p>
          <a:p>
            <a:pPr algn="ctr">
              <a:buNone/>
            </a:pPr>
            <a:r>
              <a:rPr lang="en-US" sz="2000" dirty="0"/>
              <a:t>250 patients/month x 12 months/year x </a:t>
            </a:r>
            <a:r>
              <a:rPr lang="en-US" sz="2000" dirty="0">
                <a:solidFill>
                  <a:srgbClr val="FF0000"/>
                </a:solidFill>
              </a:rPr>
              <a:t>$</a:t>
            </a:r>
            <a:r>
              <a:rPr lang="en-US" sz="2000" b="1" dirty="0">
                <a:solidFill>
                  <a:srgbClr val="FF0000"/>
                </a:solidFill>
              </a:rPr>
              <a:t>109</a:t>
            </a:r>
            <a:r>
              <a:rPr lang="en-US" sz="2000" dirty="0"/>
              <a:t>/patient = </a:t>
            </a:r>
            <a:r>
              <a:rPr lang="en-US" sz="2000" dirty="0">
                <a:solidFill>
                  <a:srgbClr val="FF0000"/>
                </a:solidFill>
              </a:rPr>
              <a:t>$327,000</a:t>
            </a:r>
          </a:p>
          <a:p>
            <a:pPr algn="ctr">
              <a:buNone/>
            </a:pPr>
            <a:r>
              <a:rPr lang="en-US" sz="2000" b="1" dirty="0"/>
              <a:t>Annual net increase for </a:t>
            </a:r>
            <a:r>
              <a:rPr lang="en-US" sz="2000" b="1" dirty="0">
                <a:solidFill>
                  <a:srgbClr val="FF0000"/>
                </a:solidFill>
              </a:rPr>
              <a:t>Level 4</a:t>
            </a:r>
            <a:r>
              <a:rPr lang="en-US" sz="2000" b="1" dirty="0"/>
              <a:t> established patients = </a:t>
            </a:r>
            <a:r>
              <a:rPr lang="en-US" sz="2000" b="1" dirty="0">
                <a:solidFill>
                  <a:srgbClr val="FF0000"/>
                </a:solidFill>
              </a:rPr>
              <a:t>$105,000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327563" y="1719228"/>
            <a:ext cx="7342909" cy="27570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			Consult	New		</a:t>
            </a:r>
            <a:r>
              <a:rPr lang="en-US" dirty="0" err="1"/>
              <a:t>Estab</a:t>
            </a:r>
            <a:endParaRPr lang="en-US" dirty="0"/>
          </a:p>
          <a:p>
            <a:pPr>
              <a:buNone/>
            </a:pPr>
            <a:r>
              <a:rPr lang="en-US" dirty="0"/>
              <a:t>	Level 1		$50		$44		$21</a:t>
            </a:r>
          </a:p>
          <a:p>
            <a:pPr>
              <a:buNone/>
            </a:pPr>
            <a:r>
              <a:rPr lang="en-US" dirty="0"/>
              <a:t>	Level 2		$94		$76		$45</a:t>
            </a:r>
          </a:p>
          <a:p>
            <a:pPr>
              <a:buNone/>
            </a:pPr>
            <a:r>
              <a:rPr lang="en-US" dirty="0"/>
              <a:t>	Level 3		$129		</a:t>
            </a:r>
            <a:r>
              <a:rPr lang="en-US" b="1" dirty="0">
                <a:solidFill>
                  <a:srgbClr val="0070C0"/>
                </a:solidFill>
              </a:rPr>
              <a:t>$111</a:t>
            </a:r>
            <a:r>
              <a:rPr lang="en-US" dirty="0"/>
              <a:t>		</a:t>
            </a:r>
            <a:r>
              <a:rPr lang="en-US" b="1" dirty="0">
                <a:solidFill>
                  <a:schemeClr val="accent1"/>
                </a:solidFill>
              </a:rPr>
              <a:t>$74</a:t>
            </a:r>
          </a:p>
          <a:p>
            <a:pPr>
              <a:buNone/>
            </a:pPr>
            <a:r>
              <a:rPr lang="en-US" dirty="0"/>
              <a:t>	Level 4		$188		</a:t>
            </a:r>
            <a:r>
              <a:rPr lang="en-US" b="1" dirty="0">
                <a:solidFill>
                  <a:srgbClr val="FF0000"/>
                </a:solidFill>
              </a:rPr>
              <a:t>$170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$109</a:t>
            </a:r>
          </a:p>
          <a:p>
            <a:pPr>
              <a:buNone/>
            </a:pPr>
            <a:r>
              <a:rPr lang="en-US" dirty="0"/>
              <a:t>	Level 5		$231		$211		$147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92236" y="5795432"/>
            <a:ext cx="4807528" cy="2736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en-US" sz="1400" dirty="0"/>
              <a:t> Based on 2014 CPT codes and Medicare payment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832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Post-operative </a:t>
            </a:r>
            <a:r>
              <a:rPr lang="en-US" dirty="0"/>
              <a:t>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Global Period</a:t>
            </a:r>
          </a:p>
          <a:p>
            <a:pPr lvl="1"/>
            <a:r>
              <a:rPr lang="en-US" sz="2000" dirty="0"/>
              <a:t>Starts with an index surgical procedure and ends at some defined interval thereafter</a:t>
            </a:r>
          </a:p>
          <a:p>
            <a:pPr lvl="1"/>
            <a:r>
              <a:rPr lang="en-US" sz="2000" dirty="0"/>
              <a:t>For major surgery, global period is </a:t>
            </a:r>
            <a:r>
              <a:rPr lang="en-US" sz="2000" b="1" dirty="0"/>
              <a:t>90 days</a:t>
            </a:r>
          </a:p>
          <a:p>
            <a:pPr lvl="1"/>
            <a:r>
              <a:rPr lang="en-US" sz="2000" dirty="0"/>
              <a:t>Payment for index procedure covers all additional costs of management during this period</a:t>
            </a:r>
          </a:p>
          <a:p>
            <a:pPr lvl="1"/>
            <a:r>
              <a:rPr lang="en-US" sz="2000" dirty="0"/>
              <a:t>E/M code is 99024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30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Modifiers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pPr>
              <a:tabLst>
                <a:tab pos="1371600" algn="l"/>
              </a:tabLst>
            </a:pPr>
            <a:r>
              <a:rPr lang="en-US" sz="2400" dirty="0"/>
              <a:t>-</a:t>
            </a:r>
            <a:r>
              <a:rPr lang="en-US" sz="2400" b="1" dirty="0"/>
              <a:t>24</a:t>
            </a:r>
            <a:r>
              <a:rPr lang="en-US" sz="2400" dirty="0"/>
              <a:t>: Unrelated problem treated within surgery global period</a:t>
            </a:r>
          </a:p>
          <a:p>
            <a:pPr>
              <a:tabLst>
                <a:tab pos="1371600" algn="l"/>
              </a:tabLst>
            </a:pPr>
            <a:r>
              <a:rPr lang="en-US" sz="2400" dirty="0"/>
              <a:t>-</a:t>
            </a:r>
            <a:r>
              <a:rPr lang="en-US" sz="2400" b="1" dirty="0"/>
              <a:t>25</a:t>
            </a:r>
            <a:r>
              <a:rPr lang="en-US" sz="2400" dirty="0"/>
              <a:t>: Unplanned injection on initial or follow-up evaluation</a:t>
            </a:r>
          </a:p>
          <a:p>
            <a:pPr lvl="1">
              <a:tabLst>
                <a:tab pos="1371600" algn="l"/>
              </a:tabLst>
            </a:pPr>
            <a:r>
              <a:rPr lang="en-US" sz="2000" dirty="0"/>
              <a:t>Cannot bill for E/M visit for </a:t>
            </a:r>
            <a:r>
              <a:rPr lang="en-US" sz="2000" i="1" dirty="0"/>
              <a:t>planned injections</a:t>
            </a:r>
          </a:p>
          <a:p>
            <a:pPr>
              <a:tabLst>
                <a:tab pos="1371600" algn="l"/>
              </a:tabLst>
            </a:pPr>
            <a:r>
              <a:rPr lang="en-US" sz="2400" i="1" dirty="0"/>
              <a:t>-</a:t>
            </a:r>
            <a:r>
              <a:rPr lang="en-US" sz="2400" b="1" dirty="0"/>
              <a:t>57</a:t>
            </a:r>
            <a:r>
              <a:rPr lang="en-US" sz="2400" dirty="0"/>
              <a:t>: Decision for surgery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45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</a:t>
            </a:r>
            <a:r>
              <a:rPr lang="en-US" dirty="0"/>
              <a:t>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5739581" cy="4220503"/>
          </a:xfrm>
        </p:spPr>
        <p:txBody>
          <a:bodyPr>
            <a:normAutofit/>
          </a:bodyPr>
          <a:lstStyle/>
          <a:p>
            <a:r>
              <a:rPr lang="en-US" sz="2400" dirty="0"/>
              <a:t>Medicare </a:t>
            </a:r>
            <a:r>
              <a:rPr lang="en-US" sz="2400" b="1" dirty="0">
                <a:solidFill>
                  <a:srgbClr val="FF0000"/>
                </a:solidFill>
              </a:rPr>
              <a:t>audits</a:t>
            </a:r>
            <a:r>
              <a:rPr lang="en-US" sz="2400" dirty="0"/>
              <a:t> occur with:</a:t>
            </a:r>
          </a:p>
          <a:p>
            <a:pPr lvl="1"/>
            <a:r>
              <a:rPr lang="en-US" sz="2000" dirty="0"/>
              <a:t>Overbilling</a:t>
            </a:r>
          </a:p>
          <a:p>
            <a:pPr lvl="1"/>
            <a:r>
              <a:rPr lang="en-US" sz="2000" dirty="0" err="1"/>
              <a:t>Underbilling</a:t>
            </a:r>
            <a:r>
              <a:rPr lang="en-US" sz="2000" dirty="0"/>
              <a:t>! </a:t>
            </a:r>
          </a:p>
          <a:p>
            <a:pPr lvl="1"/>
            <a:endParaRPr lang="en-US" sz="2000" dirty="0"/>
          </a:p>
          <a:p>
            <a:r>
              <a:rPr lang="en-US" sz="2400" dirty="0"/>
              <a:t>Audit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red flags</a:t>
            </a:r>
            <a:r>
              <a:rPr lang="en-US" sz="2400" dirty="0"/>
              <a:t>: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New level 4 and 5 visits</a:t>
            </a:r>
          </a:p>
          <a:p>
            <a:pPr lvl="1"/>
            <a:r>
              <a:rPr lang="en-US" sz="2000" dirty="0"/>
              <a:t>Established level 5 visits</a:t>
            </a:r>
          </a:p>
          <a:p>
            <a:pPr lvl="1"/>
            <a:endParaRPr lang="en-US" sz="2000" dirty="0"/>
          </a:p>
          <a:p>
            <a:r>
              <a:rPr lang="en-US" sz="2400" dirty="0"/>
              <a:t>Do not be an </a:t>
            </a:r>
            <a:r>
              <a:rPr lang="en-US" sz="2400" b="1" dirty="0">
                <a:solidFill>
                  <a:srgbClr val="FF0000"/>
                </a:solidFill>
              </a:rPr>
              <a:t>outlier</a:t>
            </a:r>
            <a:r>
              <a:rPr lang="en-US" sz="2400" dirty="0"/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554" y="1538579"/>
            <a:ext cx="3513258" cy="43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38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</a:t>
            </a:r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5650"/>
          </a:xfrm>
        </p:spPr>
        <p:txBody>
          <a:bodyPr>
            <a:noAutofit/>
          </a:bodyPr>
          <a:lstStyle/>
          <a:p>
            <a:r>
              <a:rPr lang="en-US" sz="2400" dirty="0"/>
              <a:t>Document and bill for </a:t>
            </a:r>
            <a:r>
              <a:rPr lang="en-US" sz="2400" b="1" dirty="0"/>
              <a:t>new</a:t>
            </a:r>
            <a:r>
              <a:rPr lang="en-US" sz="2400" dirty="0"/>
              <a:t> patient visits at </a:t>
            </a:r>
            <a:r>
              <a:rPr lang="en-US" sz="2400" b="1" dirty="0">
                <a:solidFill>
                  <a:srgbClr val="FF0000"/>
                </a:solidFill>
              </a:rPr>
              <a:t>level 3</a:t>
            </a:r>
            <a:r>
              <a:rPr lang="en-US" sz="2400" dirty="0"/>
              <a:t> (at least) and </a:t>
            </a:r>
            <a:r>
              <a:rPr lang="en-US" sz="2400" b="1" dirty="0"/>
              <a:t>established</a:t>
            </a:r>
            <a:r>
              <a:rPr lang="en-US" sz="2400" dirty="0"/>
              <a:t> visits at </a:t>
            </a:r>
            <a:r>
              <a:rPr lang="en-US" sz="2400" b="1" dirty="0">
                <a:solidFill>
                  <a:srgbClr val="FF0000"/>
                </a:solidFill>
              </a:rPr>
              <a:t>level 4</a:t>
            </a:r>
            <a:r>
              <a:rPr lang="en-US" sz="2400" b="1" dirty="0"/>
              <a:t> </a:t>
            </a:r>
            <a:r>
              <a:rPr lang="en-US" sz="2400" dirty="0"/>
              <a:t>(as often as appropriate)</a:t>
            </a:r>
          </a:p>
          <a:p>
            <a:r>
              <a:rPr lang="en-US" sz="2400" dirty="0"/>
              <a:t>Billing for level 4 is appropriate for:</a:t>
            </a:r>
          </a:p>
          <a:p>
            <a:pPr lvl="1"/>
            <a:r>
              <a:rPr lang="en-US" sz="2000" dirty="0"/>
              <a:t>Prescription, aspiration/injection, CT/MRI order, fracture/dislocation, surgery discussion</a:t>
            </a:r>
          </a:p>
          <a:p>
            <a:r>
              <a:rPr lang="en-US" sz="2400" dirty="0"/>
              <a:t>Bill for consultations (when appropriate)</a:t>
            </a:r>
          </a:p>
          <a:p>
            <a:r>
              <a:rPr lang="en-US" sz="2400" dirty="0"/>
              <a:t>Develop a new patient questionnaire to include PFSH and ROS</a:t>
            </a:r>
          </a:p>
          <a:p>
            <a:r>
              <a:rPr lang="en-US" sz="2400" dirty="0"/>
              <a:t>Work backwards from MDM to determine level of service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499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</a:t>
            </a:r>
            <a:r>
              <a:rPr lang="en-US" dirty="0"/>
              <a:t> Future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CMS to institute </a:t>
            </a:r>
            <a:r>
              <a:rPr lang="en-US" sz="2400" b="1" dirty="0"/>
              <a:t>significant changes </a:t>
            </a:r>
            <a:r>
              <a:rPr lang="en-US" sz="2400" dirty="0"/>
              <a:t>to E/M billing requirements in </a:t>
            </a:r>
            <a:r>
              <a:rPr lang="en-US" sz="2400" b="1" dirty="0"/>
              <a:t>2021</a:t>
            </a:r>
          </a:p>
          <a:p>
            <a:pPr lvl="1"/>
            <a:r>
              <a:rPr lang="en-US" sz="2000" dirty="0"/>
              <a:t>History and physical exam </a:t>
            </a:r>
            <a:r>
              <a:rPr lang="en-US" sz="2000" b="1" dirty="0">
                <a:solidFill>
                  <a:srgbClr val="FF0000"/>
                </a:solidFill>
              </a:rPr>
              <a:t>no longer </a:t>
            </a:r>
            <a:r>
              <a:rPr lang="en-US" sz="2000" dirty="0"/>
              <a:t>factors in determining level of service!</a:t>
            </a:r>
          </a:p>
          <a:p>
            <a:pPr lvl="1"/>
            <a:r>
              <a:rPr lang="en-US" sz="2000" dirty="0"/>
              <a:t>CPT code will be determined solely based on </a:t>
            </a:r>
            <a:r>
              <a:rPr lang="en-US" sz="2000" b="1" dirty="0">
                <a:solidFill>
                  <a:srgbClr val="FF0000"/>
                </a:solidFill>
              </a:rPr>
              <a:t>Medical Decision-Making (MDM)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Time</a:t>
            </a:r>
          </a:p>
          <a:p>
            <a:pPr lvl="1"/>
            <a:r>
              <a:rPr lang="en-US" sz="2000" dirty="0"/>
              <a:t>MDM calculation will be similar to the current MDM calculation</a:t>
            </a:r>
          </a:p>
          <a:p>
            <a:pPr lvl="1"/>
            <a:r>
              <a:rPr lang="en-US" sz="2000" dirty="0"/>
              <a:t>Time will be defined as total time spent, including non-face-to-face work done on that day, and will no longer require time to be dominated by counseling</a:t>
            </a:r>
          </a:p>
          <a:p>
            <a:pPr lvl="1"/>
            <a:endParaRPr lang="en-US" sz="2000" dirty="0"/>
          </a:p>
          <a:p>
            <a:r>
              <a:rPr lang="en-US" sz="2400" dirty="0"/>
              <a:t>New system will be beneficial for orthopaedic surgeons</a:t>
            </a:r>
          </a:p>
          <a:p>
            <a:pPr lvl="1"/>
            <a:r>
              <a:rPr lang="en-US" sz="2000" dirty="0"/>
              <a:t>Majority of our time and effort is spent in Medical Decision-Making</a:t>
            </a:r>
          </a:p>
          <a:p>
            <a:pPr lvl="1"/>
            <a:r>
              <a:rPr lang="en-US" sz="2000" dirty="0"/>
              <a:t>30-bullet physical exam no longer necessary to justify Level 4 new patient visit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31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Surgical coding is generally more straightforward</a:t>
            </a:r>
          </a:p>
          <a:p>
            <a:r>
              <a:rPr lang="en-US" sz="2400" dirty="0"/>
              <a:t>Each procedure is associated with a single CPT code</a:t>
            </a:r>
          </a:p>
          <a:p>
            <a:pPr lvl="1"/>
            <a:r>
              <a:rPr lang="en-US" sz="2000" dirty="0"/>
              <a:t>The CPT code(s) that are billed should reflect the procedure(s) performed as documented in the operative report</a:t>
            </a:r>
          </a:p>
          <a:p>
            <a:pPr lvl="1"/>
            <a:endParaRPr lang="en-US" sz="2000" dirty="0"/>
          </a:p>
          <a:p>
            <a:r>
              <a:rPr lang="en-US" sz="2400" dirty="0"/>
              <a:t>AAOS Musculoskeletal Coding Guide and Web-Based Code-X</a:t>
            </a:r>
          </a:p>
          <a:p>
            <a:pPr lvl="1"/>
            <a:r>
              <a:rPr lang="en-US" sz="2000" dirty="0"/>
              <a:t>Definitive resources for orthopaedic surgical billing</a:t>
            </a:r>
          </a:p>
          <a:p>
            <a:r>
              <a:rPr lang="en-US" sz="2400" dirty="0"/>
              <a:t>AAOS Complete Global Service Data</a:t>
            </a:r>
          </a:p>
          <a:p>
            <a:pPr lvl="1"/>
            <a:r>
              <a:rPr lang="en-US" sz="2000" dirty="0"/>
              <a:t>Bundling package lists every surgical procedure/CPT code and which codes can and cannot be listed for reimbursement in conjunction with that code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316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Coding</a:t>
            </a:r>
            <a:r>
              <a:rPr lang="en-US" dirty="0"/>
              <a:t>: Bundling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A bundling package defines which surgical CPT codes can be reimbursed either separately or in combination. </a:t>
            </a:r>
          </a:p>
          <a:p>
            <a:r>
              <a:rPr lang="en-US" sz="2400" dirty="0"/>
              <a:t>For example, 29880 is the CPT code medial AND lateral meniscectomy. The following procedures are bundled with this code and cannot be billed separately: </a:t>
            </a:r>
          </a:p>
          <a:p>
            <a:pPr lvl="2"/>
            <a:r>
              <a:rPr lang="en-US" dirty="0"/>
              <a:t>29881 – medial OR lateral meniscectomy: is obviously included with medial AND lateral.</a:t>
            </a:r>
          </a:p>
          <a:p>
            <a:pPr lvl="2"/>
            <a:r>
              <a:rPr lang="en-US" dirty="0"/>
              <a:t>28982 – medial OR lateral meniscal repair: cannot be reimbursed when you have performed a meniscectomy</a:t>
            </a:r>
          </a:p>
          <a:p>
            <a:pPr lvl="2"/>
            <a:r>
              <a:rPr lang="en-US" dirty="0"/>
              <a:t>28983 – medial AND lateral meniscal repair: cannot be reimbursed when you have performed a meniscectomy</a:t>
            </a:r>
          </a:p>
        </p:txBody>
      </p:sp>
    </p:spTree>
    <p:extLst>
      <p:ext uri="{BB962C8B-B14F-4D97-AF65-F5344CB8AC3E}">
        <p14:creationId xmlns:p14="http://schemas.microsoft.com/office/powerpoint/2010/main" val="165970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Coding</a:t>
            </a:r>
            <a:r>
              <a:rPr lang="en-US" dirty="0"/>
              <a:t>: Multiple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dirty="0"/>
              <a:t>General rules:</a:t>
            </a:r>
          </a:p>
          <a:p>
            <a:pPr lvl="1"/>
            <a:r>
              <a:rPr lang="en-US" dirty="0"/>
              <a:t>List the procedure with the highest number of RVUs in the first position </a:t>
            </a:r>
          </a:p>
          <a:p>
            <a:pPr lvl="1"/>
            <a:r>
              <a:rPr lang="en-US" dirty="0"/>
              <a:t>If secondary procedures are listed, a modifier may be indicated</a:t>
            </a:r>
          </a:p>
          <a:p>
            <a:pPr lvl="1"/>
            <a:r>
              <a:rPr lang="en-US" dirty="0"/>
              <a:t>Be cautious of bundling conflicts as discussed above</a:t>
            </a:r>
          </a:p>
          <a:p>
            <a:pPr lvl="1"/>
            <a:r>
              <a:rPr lang="en-US" dirty="0"/>
              <a:t>Check the AAOS Code-X!</a:t>
            </a:r>
          </a:p>
        </p:txBody>
      </p:sp>
    </p:spTree>
    <p:extLst>
      <p:ext uri="{BB962C8B-B14F-4D97-AF65-F5344CB8AC3E}">
        <p14:creationId xmlns:p14="http://schemas.microsoft.com/office/powerpoint/2010/main" val="1259888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Coding: </a:t>
            </a:r>
            <a:r>
              <a:rPr lang="en-US" dirty="0"/>
              <a:t>Modifiers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Autofit/>
          </a:bodyPr>
          <a:lstStyle/>
          <a:p>
            <a:r>
              <a:rPr lang="en-US" sz="2400" dirty="0"/>
              <a:t>-</a:t>
            </a:r>
            <a:r>
              <a:rPr lang="en-US" sz="2400" b="1" dirty="0"/>
              <a:t>59</a:t>
            </a:r>
            <a:r>
              <a:rPr lang="en-US" sz="2400" dirty="0"/>
              <a:t> modifier: distinct procedural service</a:t>
            </a:r>
          </a:p>
          <a:p>
            <a:pPr lvl="1"/>
            <a:r>
              <a:rPr lang="en-US" sz="2000" dirty="0"/>
              <a:t>Most common</a:t>
            </a:r>
          </a:p>
          <a:p>
            <a:pPr lvl="1"/>
            <a:r>
              <a:rPr lang="en-US" sz="2000" dirty="0"/>
              <a:t>Modifier 59 is used to identify procedures or services that are not normally reported together but are appropriate under the circumstances.</a:t>
            </a:r>
          </a:p>
          <a:p>
            <a:pPr lvl="1"/>
            <a:endParaRPr lang="en-US" sz="2000" dirty="0"/>
          </a:p>
          <a:p>
            <a:r>
              <a:rPr lang="en-US" sz="2400" dirty="0"/>
              <a:t>For example, multiple procedures during shoulder arthroscopy: </a:t>
            </a:r>
          </a:p>
          <a:p>
            <a:pPr lvl="1"/>
            <a:r>
              <a:rPr lang="en-US" sz="2000" dirty="0"/>
              <a:t>Arthroscopic rotator cuff repair – 29827 </a:t>
            </a:r>
          </a:p>
          <a:p>
            <a:pPr lvl="1"/>
            <a:r>
              <a:rPr lang="en-US" sz="2000" dirty="0"/>
              <a:t>Arthroscopic biceps </a:t>
            </a:r>
            <a:r>
              <a:rPr lang="en-US" sz="2000" dirty="0" err="1"/>
              <a:t>tenodesis</a:t>
            </a:r>
            <a:r>
              <a:rPr lang="en-US" sz="2000" dirty="0"/>
              <a:t> – 29828, </a:t>
            </a:r>
            <a:r>
              <a:rPr lang="en-US" sz="2000" b="1" dirty="0"/>
              <a:t>59 modifier </a:t>
            </a:r>
          </a:p>
          <a:p>
            <a:pPr lvl="1"/>
            <a:r>
              <a:rPr lang="en-US" sz="2000" dirty="0"/>
              <a:t>Arthroscopic distal clavicle resection – 29824, </a:t>
            </a:r>
            <a:r>
              <a:rPr lang="en-US" sz="2000" b="1" dirty="0"/>
              <a:t>59 modifier </a:t>
            </a:r>
          </a:p>
        </p:txBody>
      </p:sp>
    </p:spTree>
    <p:extLst>
      <p:ext uri="{BB962C8B-B14F-4D97-AF65-F5344CB8AC3E}">
        <p14:creationId xmlns:p14="http://schemas.microsoft.com/office/powerpoint/2010/main" val="71969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Understand the basic terminology and concepts involved in coding for evaluation/management (E/M) and surgery</a:t>
            </a:r>
          </a:p>
          <a:p>
            <a:r>
              <a:rPr lang="en-US" sz="2400" dirty="0"/>
              <a:t>Understand the application to orthopaedic surgery</a:t>
            </a:r>
          </a:p>
          <a:p>
            <a:r>
              <a:rPr lang="en-US" sz="2400" dirty="0"/>
              <a:t>Review general guidelines, pearls and pitfalls for code assignments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1116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AAOS Coding Resources</a:t>
            </a:r>
          </a:p>
          <a:p>
            <a:pPr lvl="1"/>
            <a:r>
              <a:rPr lang="en-US" sz="1800" dirty="0">
                <a:hlinkClick r:id="rId2"/>
              </a:rPr>
              <a:t>https://aaos.org/education/about-aaos-products/coding-resources/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AAOS Web-Based Orthopaedic Code-X</a:t>
            </a:r>
          </a:p>
          <a:p>
            <a:pPr lvl="1"/>
            <a:r>
              <a:rPr lang="en-US" sz="1800" dirty="0">
                <a:hlinkClick r:id="rId3"/>
              </a:rPr>
              <a:t>https://aaos.org/education/about-aaos-products/codex/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AAOS Musculoskeletal Coding Guide 2020</a:t>
            </a:r>
          </a:p>
          <a:p>
            <a:pPr lvl="1"/>
            <a:r>
              <a:rPr lang="en-US" sz="1800" dirty="0">
                <a:hlinkClick r:id="rId4"/>
              </a:rPr>
              <a:t>https://www5.aaos.org/store/product/?productId=17050727&amp;_ga=2.209074962.1010128051.1585089347-607220517.1575954066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KarenZupko</a:t>
            </a:r>
            <a:r>
              <a:rPr lang="en-US" sz="2400" dirty="0"/>
              <a:t> Coding Workshops</a:t>
            </a:r>
          </a:p>
          <a:p>
            <a:pPr lvl="1"/>
            <a:r>
              <a:rPr lang="en-US" sz="1800" dirty="0"/>
              <a:t>KZA and AAOS combine unparalleled expertise and experience to bring you and your practice valuable coding and reimbursement workshops.</a:t>
            </a:r>
          </a:p>
          <a:p>
            <a:pPr lvl="1"/>
            <a:r>
              <a:rPr lang="en-US" sz="1600" dirty="0">
                <a:hlinkClick r:id="rId5"/>
              </a:rPr>
              <a:t>https://www.karenzupko.com/orthopaedics/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47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  <a:r>
              <a:rPr lang="en-US" dirty="0"/>
              <a:t>: Code-X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3923"/>
          <a:stretch/>
        </p:blipFill>
        <p:spPr>
          <a:xfrm>
            <a:off x="2552020" y="1690692"/>
            <a:ext cx="7087960" cy="42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0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Resources:</a:t>
            </a:r>
            <a:r>
              <a:rPr lang="en-US" dirty="0"/>
              <a:t> Coding Workshops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/>
          <a:stretch/>
        </p:blipFill>
        <p:spPr>
          <a:xfrm>
            <a:off x="2025092" y="1579857"/>
            <a:ext cx="814181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50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”Using tables to determine E/M codes.”  </a:t>
            </a:r>
            <a:r>
              <a:rPr lang="en-US" sz="2400" i="1" dirty="0"/>
              <a:t>AAOS</a:t>
            </a:r>
            <a:r>
              <a:rPr lang="en-US" sz="2400" dirty="0"/>
              <a:t> </a:t>
            </a:r>
            <a:r>
              <a:rPr lang="en-US" sz="2400" i="1" dirty="0"/>
              <a:t>Now</a:t>
            </a:r>
            <a:r>
              <a:rPr lang="en-US" sz="2400" dirty="0"/>
              <a:t>, May 2007. </a:t>
            </a:r>
            <a:r>
              <a:rPr lang="en-US" sz="2000" dirty="0">
                <a:hlinkClick r:id="rId2"/>
              </a:rPr>
              <a:t>https://www.aaos.org/aaosnow/2007/may/managing7_link1/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Davidson J.  “A simple system for coding E/M services.”  </a:t>
            </a:r>
            <a:r>
              <a:rPr lang="en-US" sz="2400" i="1" dirty="0"/>
              <a:t>AAOS Now</a:t>
            </a:r>
            <a:r>
              <a:rPr lang="en-US" sz="2400" dirty="0"/>
              <a:t>, May 2007. </a:t>
            </a:r>
            <a:r>
              <a:rPr lang="en-US" sz="2000" dirty="0">
                <a:hlinkClick r:id="rId3"/>
              </a:rPr>
              <a:t>https://www.aaos.org/aaosnow/2007/may/managing/managing7/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Beach WR and </a:t>
            </a:r>
            <a:r>
              <a:rPr lang="en-US" sz="2400" dirty="0" err="1"/>
              <a:t>Samora</a:t>
            </a:r>
            <a:r>
              <a:rPr lang="en-US" sz="2400" dirty="0"/>
              <a:t> JB. “Coding and Billing – a Global Perspective.” Prepared for the American Academy of Orthopaedic Surgeons </a:t>
            </a:r>
            <a:r>
              <a:rPr lang="en-US" sz="2400" i="1" dirty="0"/>
              <a:t>Business, Policy, and Practice Management in </a:t>
            </a:r>
            <a:r>
              <a:rPr lang="en-US" sz="2400" i="1" dirty="0" err="1"/>
              <a:t>Orthopaedics</a:t>
            </a:r>
            <a:r>
              <a:rPr lang="en-US" sz="2400" dirty="0"/>
              <a:t> Lecture Series. </a:t>
            </a:r>
            <a:r>
              <a:rPr lang="en-US" sz="2000" dirty="0">
                <a:hlinkClick r:id="rId4"/>
              </a:rPr>
              <a:t>https://www.aaos.org/articlelink/?id=30085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272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A6B97418-BBE1-4B59-82CB-B4425B0B1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015" y="3429000"/>
            <a:ext cx="9527969" cy="181222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Please help us improve our support of best practices in education: </a:t>
            </a:r>
            <a:r>
              <a:rPr lang="en-US" sz="3200" dirty="0">
                <a:hlinkClick r:id="rId2"/>
              </a:rPr>
              <a:t>Use this survey</a:t>
            </a:r>
            <a:r>
              <a:rPr lang="en-US" sz="3200" dirty="0"/>
              <a:t> to provide your feedback about this module.</a:t>
            </a:r>
          </a:p>
          <a:p>
            <a:endParaRPr lang="en-US" dirty="0"/>
          </a:p>
          <a:p>
            <a:r>
              <a:rPr lang="en-US" dirty="0"/>
              <a:t>Submit questions or comments about the</a:t>
            </a:r>
          </a:p>
          <a:p>
            <a:r>
              <a:rPr lang="en-US" dirty="0"/>
              <a:t>Transition to Practice Lecture Series to </a:t>
            </a:r>
            <a:r>
              <a:rPr lang="en-US" dirty="0">
                <a:hlinkClick r:id="rId3"/>
              </a:rPr>
              <a:t>cord@aoassn.org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8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b="1" dirty="0"/>
              <a:t>CPT</a:t>
            </a:r>
            <a:r>
              <a:rPr lang="en-US" sz="2400" dirty="0"/>
              <a:t>: Current Procedural Terminology</a:t>
            </a:r>
          </a:p>
          <a:p>
            <a:pPr lvl="1"/>
            <a:r>
              <a:rPr lang="en-US" sz="2000" dirty="0"/>
              <a:t>Alphanumeric system that represents “all” physician services 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RVU</a:t>
            </a:r>
            <a:r>
              <a:rPr lang="en-US" sz="2400" dirty="0"/>
              <a:t>: Relative Value Unit</a:t>
            </a:r>
          </a:p>
          <a:p>
            <a:pPr lvl="1"/>
            <a:r>
              <a:rPr lang="en-US" sz="2000" dirty="0"/>
              <a:t>Unit used as the basis for measuring the relative economic value of medical procedures. The units are applied across all of medicine.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ICD-10</a:t>
            </a:r>
            <a:r>
              <a:rPr lang="en-US" sz="2400" dirty="0"/>
              <a:t>: International Statistical Classification of Diseases</a:t>
            </a:r>
          </a:p>
          <a:p>
            <a:pPr lvl="1"/>
            <a:r>
              <a:rPr lang="en-US" sz="2000" dirty="0"/>
              <a:t>Medical diagnosis classification list developed by the World Health Organization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7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b="1" dirty="0"/>
              <a:t>CPT</a:t>
            </a:r>
            <a:r>
              <a:rPr lang="en-US" sz="2400" dirty="0"/>
              <a:t>: Current Procedural Terminology</a:t>
            </a:r>
          </a:p>
          <a:p>
            <a:pPr lvl="1"/>
            <a:r>
              <a:rPr lang="en-US" sz="2000" dirty="0"/>
              <a:t>First developed and published by the AMA in 1966</a:t>
            </a:r>
          </a:p>
          <a:p>
            <a:pPr lvl="1"/>
            <a:r>
              <a:rPr lang="en-US" sz="2000" dirty="0"/>
              <a:t>Meant to standardize physician services</a:t>
            </a:r>
          </a:p>
          <a:p>
            <a:pPr lvl="1"/>
            <a:r>
              <a:rPr lang="en-US" sz="2000" dirty="0"/>
              <a:t>No initial connection to reimbursement</a:t>
            </a:r>
          </a:p>
          <a:p>
            <a:pPr lvl="1"/>
            <a:r>
              <a:rPr lang="en-US" sz="2000" dirty="0"/>
              <a:t>In 1983, Centers for Medicare &amp; Medicaid Services (CMS) mandated use of CPT for billing</a:t>
            </a:r>
          </a:p>
          <a:p>
            <a:pPr lvl="1"/>
            <a:endParaRPr lang="en-US" sz="2000" dirty="0"/>
          </a:p>
          <a:p>
            <a:r>
              <a:rPr lang="en-US" sz="2400" dirty="0"/>
              <a:t>AMA is responsible for maintenance of and changes to CPT codes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47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b="1" dirty="0"/>
              <a:t>CPT: </a:t>
            </a:r>
            <a:r>
              <a:rPr lang="en-US" sz="2400" dirty="0"/>
              <a:t>Five-digit system</a:t>
            </a:r>
          </a:p>
          <a:p>
            <a:pPr lvl="1"/>
            <a:r>
              <a:rPr lang="en-US" sz="2000" dirty="0"/>
              <a:t>10000 – 19999	Anesthesia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20000 – 69999	Surgery</a:t>
            </a:r>
          </a:p>
          <a:p>
            <a:pPr lvl="1"/>
            <a:r>
              <a:rPr lang="en-US" sz="2000" dirty="0"/>
              <a:t>70000 – 79999	Radiology</a:t>
            </a:r>
          </a:p>
          <a:p>
            <a:pPr lvl="1"/>
            <a:r>
              <a:rPr lang="en-US" sz="2000" dirty="0"/>
              <a:t>80000 – 89999	Pathology</a:t>
            </a:r>
          </a:p>
          <a:p>
            <a:pPr lvl="1"/>
            <a:r>
              <a:rPr lang="en-US" sz="2000" dirty="0"/>
              <a:t>90000 – 99999	Medicine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99201 – 99499	Evaluation/Management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87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Key Components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History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Physical Examination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Medical Decision-Making (MDM)</a:t>
            </a:r>
          </a:p>
          <a:p>
            <a:pPr lvl="1"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600" dirty="0"/>
              <a:t>Contributory Factors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Nature of the presenting problem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Extent of counseling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Coordination of care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1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</a:t>
            </a:r>
            <a:r>
              <a:rPr lang="en-US" dirty="0"/>
              <a:t>: Evaluation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New vs. Established</a:t>
            </a:r>
          </a:p>
          <a:p>
            <a:pPr lvl="1"/>
            <a:r>
              <a:rPr lang="en-US" sz="2000" dirty="0"/>
              <a:t>Three-year rule: New patients have not been seen by the treating orthopaedist or another provider in the same practice within the past 3 years 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Consultation</a:t>
            </a:r>
          </a:p>
          <a:p>
            <a:pPr lvl="1"/>
            <a:r>
              <a:rPr lang="en-US" sz="2000" dirty="0"/>
              <a:t>Must document request from another physician to either recommend care for a specific problem or determine whether transfer of care will be accepted</a:t>
            </a:r>
          </a:p>
          <a:p>
            <a:pPr lvl="1"/>
            <a:r>
              <a:rPr lang="en-US" sz="2000" dirty="0"/>
              <a:t>Medicare no longer accepts consultation codes as of 2010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0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E/M: New</a:t>
            </a:r>
            <a:r>
              <a:rPr lang="en-US" dirty="0"/>
              <a:t> </a:t>
            </a:r>
            <a:r>
              <a:rPr lang="en-US" b="1" dirty="0"/>
              <a:t>Patients</a:t>
            </a:r>
            <a:r>
              <a:rPr lang="en-US" dirty="0"/>
              <a:t> </a:t>
            </a:r>
            <a:r>
              <a:rPr lang="en-US" sz="3600" dirty="0"/>
              <a:t>(99201— 99205)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220503"/>
          </a:xfrm>
        </p:spPr>
        <p:txBody>
          <a:bodyPr>
            <a:normAutofit/>
          </a:bodyPr>
          <a:lstStyle/>
          <a:p>
            <a:r>
              <a:rPr lang="en-US" sz="2400" dirty="0"/>
              <a:t>Reimbursed based on the lowest level among </a:t>
            </a:r>
            <a:r>
              <a:rPr lang="en-US" sz="2400" b="1" dirty="0"/>
              <a:t>all three </a:t>
            </a:r>
            <a:r>
              <a:rPr lang="en-US" sz="2400" dirty="0"/>
              <a:t>key components</a:t>
            </a:r>
          </a:p>
          <a:p>
            <a:pPr lvl="1"/>
            <a:r>
              <a:rPr lang="en-US" sz="2000" dirty="0"/>
              <a:t>History</a:t>
            </a:r>
          </a:p>
          <a:p>
            <a:pPr lvl="1"/>
            <a:r>
              <a:rPr lang="en-US" sz="2000" dirty="0"/>
              <a:t>Physical Exam</a:t>
            </a:r>
          </a:p>
          <a:p>
            <a:pPr lvl="1"/>
            <a:r>
              <a:rPr lang="en-US" sz="2000" dirty="0"/>
              <a:t>Medical Decision-Making (MDM)</a:t>
            </a:r>
          </a:p>
          <a:p>
            <a:pPr lvl="1"/>
            <a:endParaRPr lang="en-US" sz="2000" dirty="0"/>
          </a:p>
          <a:p>
            <a:r>
              <a:rPr lang="en-US" sz="2400" dirty="0"/>
              <a:t>Goal for new patient visits: at least </a:t>
            </a:r>
            <a:r>
              <a:rPr lang="en-US" sz="2400" b="1" dirty="0">
                <a:solidFill>
                  <a:srgbClr val="FF0000"/>
                </a:solidFill>
              </a:rPr>
              <a:t>level 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/>
              <a:t>History: always level 4</a:t>
            </a:r>
          </a:p>
          <a:p>
            <a:pPr lvl="1"/>
            <a:r>
              <a:rPr lang="en-US" sz="2000" dirty="0"/>
              <a:t>Physical Exam: at least level 3 (this is the </a:t>
            </a:r>
            <a:r>
              <a:rPr lang="en-US" sz="2000" dirty="0">
                <a:solidFill>
                  <a:srgbClr val="FF0000"/>
                </a:solidFill>
              </a:rPr>
              <a:t>rate-limiting</a:t>
            </a:r>
            <a:r>
              <a:rPr lang="en-US" sz="2000" dirty="0"/>
              <a:t> key component)</a:t>
            </a:r>
          </a:p>
          <a:p>
            <a:pPr lvl="1"/>
            <a:r>
              <a:rPr lang="en-US" sz="2000" dirty="0"/>
              <a:t>MDM: at least level 3</a:t>
            </a:r>
          </a:p>
        </p:txBody>
      </p:sp>
    </p:spTree>
    <p:extLst>
      <p:ext uri="{BB962C8B-B14F-4D97-AF65-F5344CB8AC3E}">
        <p14:creationId xmlns:p14="http://schemas.microsoft.com/office/powerpoint/2010/main" val="137374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AEA1D5E362B469B27082600488281" ma:contentTypeVersion="12" ma:contentTypeDescription="Create a new document." ma:contentTypeScope="" ma:versionID="a43443f390feb4384ae76f4d8d7d5ecc">
  <xsd:schema xmlns:xsd="http://www.w3.org/2001/XMLSchema" xmlns:xs="http://www.w3.org/2001/XMLSchema" xmlns:p="http://schemas.microsoft.com/office/2006/metadata/properties" xmlns:ns2="0442b678-f91b-4516-903a-adf45fd05160" xmlns:ns3="5df000e6-256d-491a-be67-33296e7b13ee" targetNamespace="http://schemas.microsoft.com/office/2006/metadata/properties" ma:root="true" ma:fieldsID="40edb0d732cf8f0d30d5e5d9b3a7542c" ns2:_="" ns3:_="">
    <xsd:import namespace="0442b678-f91b-4516-903a-adf45fd05160"/>
    <xsd:import namespace="5df000e6-256d-491a-be67-33296e7b1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b678-f91b-4516-903a-adf45fd0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000e6-256d-491a-be67-33296e7b1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A0FB3-D678-4D3B-A754-8D18E8CD0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2b678-f91b-4516-903a-adf45fd05160"/>
    <ds:schemaRef ds:uri="5df000e6-256d-491a-be67-33296e7b1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FC61FB-4BAF-462E-9788-82D810BEA5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EB5CEF-4371-4E44-B7C7-784A773EF8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2157</Words>
  <Application>Microsoft Office PowerPoint</Application>
  <PresentationFormat>Widescreen</PresentationFormat>
  <Paragraphs>249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Office Theme</vt:lpstr>
      <vt:lpstr>Coding and Billing</vt:lpstr>
      <vt:lpstr>Overview</vt:lpstr>
      <vt:lpstr>Goals</vt:lpstr>
      <vt:lpstr>Language of Coding</vt:lpstr>
      <vt:lpstr>Language of Coding</vt:lpstr>
      <vt:lpstr>Language of Coding</vt:lpstr>
      <vt:lpstr>E/M: Evaluation and Management</vt:lpstr>
      <vt:lpstr>E/M: Evaluation and Management</vt:lpstr>
      <vt:lpstr>E/M: New Patients (99201— 99205)</vt:lpstr>
      <vt:lpstr>E/M: History</vt:lpstr>
      <vt:lpstr>E/M: History</vt:lpstr>
      <vt:lpstr>E/M: History of Present Illness</vt:lpstr>
      <vt:lpstr>E/M: PFSH + ROS</vt:lpstr>
      <vt:lpstr>E/M: Physical Exam</vt:lpstr>
      <vt:lpstr>E/M: Medical Decision-Making</vt:lpstr>
      <vt:lpstr>E/M: Time</vt:lpstr>
      <vt:lpstr>E/M: Established Visits (99212 – 99215)</vt:lpstr>
      <vt:lpstr>E/M: Established Visits</vt:lpstr>
      <vt:lpstr>E/M: Established Visits</vt:lpstr>
      <vt:lpstr>E/M: Why is this relevant?</vt:lpstr>
      <vt:lpstr>E/M: Post-operative Visits</vt:lpstr>
      <vt:lpstr>E/M: Modifiers</vt:lpstr>
      <vt:lpstr>E/M: Pitfalls</vt:lpstr>
      <vt:lpstr>E/M: Take Home Points</vt:lpstr>
      <vt:lpstr>E/M: Future Directions</vt:lpstr>
      <vt:lpstr>Surgical Coding</vt:lpstr>
      <vt:lpstr>Surgical Coding: Bundling</vt:lpstr>
      <vt:lpstr>Surgical Coding: Multiple Procedures</vt:lpstr>
      <vt:lpstr>Surgical Coding: Modifiers</vt:lpstr>
      <vt:lpstr>Additional Resources</vt:lpstr>
      <vt:lpstr>Resources: Code-X</vt:lpstr>
      <vt:lpstr>Resources: Coding Workshops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Essey-Stapleton</dc:creator>
  <cp:lastModifiedBy>Jodi Essey-Stapleton</cp:lastModifiedBy>
  <cp:revision>77</cp:revision>
  <dcterms:created xsi:type="dcterms:W3CDTF">2019-02-12T13:41:14Z</dcterms:created>
  <dcterms:modified xsi:type="dcterms:W3CDTF">2020-05-15T15:56:17Z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0x0101009D5AEA1D5E362B469B27082600488281</vt:lpwstr>
  </property>
</Properties>
</file>