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4"/>
    <p:sldMasterId id="2147483786" r:id="rId5"/>
  </p:sldMasterIdLst>
  <p:notesMasterIdLst>
    <p:notesMasterId r:id="rId63"/>
  </p:notesMasterIdLst>
  <p:handoutMasterIdLst>
    <p:handoutMasterId r:id="rId64"/>
  </p:handoutMasterIdLst>
  <p:sldIdLst>
    <p:sldId id="497" r:id="rId6"/>
    <p:sldId id="500" r:id="rId7"/>
    <p:sldId id="501" r:id="rId8"/>
    <p:sldId id="502" r:id="rId9"/>
    <p:sldId id="503" r:id="rId10"/>
    <p:sldId id="504" r:id="rId11"/>
    <p:sldId id="505" r:id="rId12"/>
    <p:sldId id="506" r:id="rId13"/>
    <p:sldId id="507" r:id="rId14"/>
    <p:sldId id="508" r:id="rId15"/>
    <p:sldId id="509" r:id="rId16"/>
    <p:sldId id="510" r:id="rId17"/>
    <p:sldId id="511" r:id="rId18"/>
    <p:sldId id="560" r:id="rId19"/>
    <p:sldId id="561" r:id="rId20"/>
    <p:sldId id="562" r:id="rId21"/>
    <p:sldId id="568" r:id="rId22"/>
    <p:sldId id="563" r:id="rId23"/>
    <p:sldId id="564" r:id="rId24"/>
    <p:sldId id="565" r:id="rId25"/>
    <p:sldId id="566" r:id="rId26"/>
    <p:sldId id="569" r:id="rId27"/>
    <p:sldId id="570" r:id="rId28"/>
    <p:sldId id="571" r:id="rId29"/>
    <p:sldId id="572" r:id="rId30"/>
    <p:sldId id="573" r:id="rId31"/>
    <p:sldId id="574" r:id="rId32"/>
    <p:sldId id="578" r:id="rId33"/>
    <p:sldId id="575" r:id="rId34"/>
    <p:sldId id="576" r:id="rId35"/>
    <p:sldId id="577" r:id="rId36"/>
    <p:sldId id="567" r:id="rId37"/>
    <p:sldId id="579" r:id="rId38"/>
    <p:sldId id="580" r:id="rId39"/>
    <p:sldId id="581" r:id="rId40"/>
    <p:sldId id="582" r:id="rId41"/>
    <p:sldId id="583" r:id="rId42"/>
    <p:sldId id="584" r:id="rId43"/>
    <p:sldId id="585" r:id="rId44"/>
    <p:sldId id="586" r:id="rId45"/>
    <p:sldId id="587" r:id="rId46"/>
    <p:sldId id="588" r:id="rId47"/>
    <p:sldId id="546" r:id="rId48"/>
    <p:sldId id="547" r:id="rId49"/>
    <p:sldId id="548" r:id="rId50"/>
    <p:sldId id="549" r:id="rId51"/>
    <p:sldId id="551" r:id="rId52"/>
    <p:sldId id="550" r:id="rId53"/>
    <p:sldId id="553" r:id="rId54"/>
    <p:sldId id="554" r:id="rId55"/>
    <p:sldId id="555" r:id="rId56"/>
    <p:sldId id="556" r:id="rId57"/>
    <p:sldId id="557" r:id="rId58"/>
    <p:sldId id="589" r:id="rId59"/>
    <p:sldId id="590" r:id="rId60"/>
    <p:sldId id="591" r:id="rId61"/>
    <p:sldId id="593" r:id="rId62"/>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B00"/>
    <a:srgbClr val="8F84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34841C-1632-4565-8012-479D9288482C}" v="23" dt="2020-05-15T16:57:01.5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76" autoAdjust="0"/>
    <p:restoredTop sz="91506" autoAdjust="0"/>
  </p:normalViewPr>
  <p:slideViewPr>
    <p:cSldViewPr snapToGrid="0">
      <p:cViewPr varScale="1">
        <p:scale>
          <a:sx n="101" d="100"/>
          <a:sy n="101" d="100"/>
        </p:scale>
        <p:origin x="240" y="114"/>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335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handoutMaster" Target="handoutMasters/handoutMaster1.xml"/><Relationship Id="rId69"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6ACECD85-63E7-43F2-B74F-BDE8DEDFA12B}" type="datetimeFigureOut">
              <a:rPr lang="en-US" smtClean="0"/>
              <a:t>5/15/2020</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9A1FFFA7-E4BF-489B-8105-ADE1D1D17E7B}" type="slidenum">
              <a:rPr lang="en-US" smtClean="0"/>
              <a:t>‹#›</a:t>
            </a:fld>
            <a:endParaRPr lang="en-US"/>
          </a:p>
        </p:txBody>
      </p:sp>
    </p:spTree>
    <p:extLst>
      <p:ext uri="{BB962C8B-B14F-4D97-AF65-F5344CB8AC3E}">
        <p14:creationId xmlns:p14="http://schemas.microsoft.com/office/powerpoint/2010/main" val="3761718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B351CE85-42D9-48F5-BDAA-267B54FE14C7}" type="datetimeFigureOut">
              <a:rPr lang="en-US" smtClean="0"/>
              <a:t>5/15/2020</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209B1DE4-EC4A-482E-A6EB-BF23A0EDF8A0}" type="slidenum">
              <a:rPr lang="en-US" smtClean="0"/>
              <a:t>‹#›</a:t>
            </a:fld>
            <a:endParaRPr lang="en-US"/>
          </a:p>
        </p:txBody>
      </p:sp>
    </p:spTree>
    <p:extLst>
      <p:ext uri="{BB962C8B-B14F-4D97-AF65-F5344CB8AC3E}">
        <p14:creationId xmlns:p14="http://schemas.microsoft.com/office/powerpoint/2010/main" val="1253974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55FF-A12E-47E3-A14B-B3D7B6A32785}" type="slidenum">
              <a:rPr lang="en-CA" smtClean="0"/>
              <a:t>43</a:t>
            </a:fld>
            <a:endParaRPr lang="en-CA"/>
          </a:p>
        </p:txBody>
      </p:sp>
    </p:spTree>
    <p:extLst>
      <p:ext uri="{BB962C8B-B14F-4D97-AF65-F5344CB8AC3E}">
        <p14:creationId xmlns:p14="http://schemas.microsoft.com/office/powerpoint/2010/main" val="3460047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55FF-A12E-47E3-A14B-B3D7B6A32785}" type="slidenum">
              <a:rPr lang="en-CA" smtClean="0"/>
              <a:t>44</a:t>
            </a:fld>
            <a:endParaRPr lang="en-CA"/>
          </a:p>
        </p:txBody>
      </p:sp>
    </p:spTree>
    <p:extLst>
      <p:ext uri="{BB962C8B-B14F-4D97-AF65-F5344CB8AC3E}">
        <p14:creationId xmlns:p14="http://schemas.microsoft.com/office/powerpoint/2010/main" val="3369184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55FF-A12E-47E3-A14B-B3D7B6A32785}" type="slidenum">
              <a:rPr lang="en-CA" smtClean="0"/>
              <a:t>45</a:t>
            </a:fld>
            <a:endParaRPr lang="en-CA"/>
          </a:p>
        </p:txBody>
      </p:sp>
    </p:spTree>
    <p:extLst>
      <p:ext uri="{BB962C8B-B14F-4D97-AF65-F5344CB8AC3E}">
        <p14:creationId xmlns:p14="http://schemas.microsoft.com/office/powerpoint/2010/main" val="441534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55FF-A12E-47E3-A14B-B3D7B6A32785}" type="slidenum">
              <a:rPr lang="en-CA" smtClean="0"/>
              <a:t>46</a:t>
            </a:fld>
            <a:endParaRPr lang="en-CA"/>
          </a:p>
        </p:txBody>
      </p:sp>
    </p:spTree>
    <p:extLst>
      <p:ext uri="{BB962C8B-B14F-4D97-AF65-F5344CB8AC3E}">
        <p14:creationId xmlns:p14="http://schemas.microsoft.com/office/powerpoint/2010/main" val="237185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55FF-A12E-47E3-A14B-B3D7B6A32785}" type="slidenum">
              <a:rPr lang="en-CA" smtClean="0"/>
              <a:t>47</a:t>
            </a:fld>
            <a:endParaRPr lang="en-CA"/>
          </a:p>
        </p:txBody>
      </p:sp>
    </p:spTree>
    <p:extLst>
      <p:ext uri="{BB962C8B-B14F-4D97-AF65-F5344CB8AC3E}">
        <p14:creationId xmlns:p14="http://schemas.microsoft.com/office/powerpoint/2010/main" val="63194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55FF-A12E-47E3-A14B-B3D7B6A32785}" type="slidenum">
              <a:rPr lang="en-CA" smtClean="0"/>
              <a:t>48</a:t>
            </a:fld>
            <a:endParaRPr lang="en-CA"/>
          </a:p>
        </p:txBody>
      </p:sp>
    </p:spTree>
    <p:extLst>
      <p:ext uri="{BB962C8B-B14F-4D97-AF65-F5344CB8AC3E}">
        <p14:creationId xmlns:p14="http://schemas.microsoft.com/office/powerpoint/2010/main" val="3621084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51556" y="5171247"/>
            <a:ext cx="11356621" cy="1443966"/>
          </a:xfrm>
        </p:spPr>
        <p:txBody>
          <a:bodyPr>
            <a:normAutofit/>
          </a:bodyPr>
          <a:lstStyle>
            <a:lvl1pPr marL="0" indent="0" algn="l">
              <a:buNone/>
              <a:defRPr sz="4000" b="1" cap="small" baseline="0">
                <a:solidFill>
                  <a:schemeClr val="tx1">
                    <a:lumMod val="95000"/>
                    <a:lumOff val="5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Subhead Goes Here</a:t>
            </a:r>
          </a:p>
        </p:txBody>
      </p:sp>
      <p:sp>
        <p:nvSpPr>
          <p:cNvPr id="7" name="Title 1"/>
          <p:cNvSpPr>
            <a:spLocks noGrp="1"/>
          </p:cNvSpPr>
          <p:nvPr>
            <p:ph type="ctrTitle" hasCustomPrompt="1"/>
          </p:nvPr>
        </p:nvSpPr>
        <p:spPr>
          <a:xfrm>
            <a:off x="451556" y="1790065"/>
            <a:ext cx="11356621" cy="3271998"/>
          </a:xfrm>
          <a:effectLst>
            <a:innerShdw blurRad="63500" dist="50800" dir="18900000">
              <a:prstClr val="black">
                <a:alpha val="50000"/>
              </a:prstClr>
            </a:innerShdw>
          </a:effectLst>
        </p:spPr>
        <p:txBody>
          <a:bodyPr anchor="b">
            <a:noAutofit/>
          </a:bodyPr>
          <a:lstStyle>
            <a:lvl1pPr algn="l">
              <a:lnSpc>
                <a:spcPct val="100000"/>
              </a:lnSpc>
              <a:defRPr lang="en-US" sz="9000" b="1" kern="1200" cap="none" spc="0" baseline="0" dirty="0">
                <a:ln w="6600">
                  <a:noFill/>
                  <a:prstDash val="solid"/>
                </a:ln>
                <a:solidFill>
                  <a:schemeClr val="tx1">
                    <a:lumMod val="95000"/>
                    <a:lumOff val="5000"/>
                  </a:schemeClr>
                </a:solidFill>
                <a:effectLst>
                  <a:outerShdw blurRad="50800" dist="38100" dir="10800000" algn="r" rotWithShape="0">
                    <a:schemeClr val="tx1">
                      <a:lumMod val="50000"/>
                      <a:lumOff val="50000"/>
                      <a:alpha val="40000"/>
                    </a:schemeClr>
                  </a:outerShdw>
                </a:effectLst>
                <a:latin typeface="+mj-lt"/>
                <a:ea typeface="+mj-ea"/>
                <a:cs typeface="+mj-cs"/>
              </a:defRPr>
            </a:lvl1pPr>
          </a:lstStyle>
          <a:p>
            <a:r>
              <a:rPr lang="en-US" dirty="0"/>
              <a:t>Title Slide</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01528" y="250014"/>
            <a:ext cx="6217920" cy="1185672"/>
          </a:xfrm>
          <a:prstGeom prst="rect">
            <a:avLst/>
          </a:prstGeom>
        </p:spPr>
      </p:pic>
    </p:spTree>
    <p:extLst>
      <p:ext uri="{BB962C8B-B14F-4D97-AF65-F5344CB8AC3E}">
        <p14:creationId xmlns:p14="http://schemas.microsoft.com/office/powerpoint/2010/main" val="20248211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C17CE-19C2-426C-8D77-E7D888402698}"/>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AA1B16-FD0C-4295-810D-D903043C5948}"/>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1F3EB74-C0C3-4BAE-9D9B-C820BBA87B1A}"/>
              </a:ext>
            </a:extLst>
          </p:cNvPr>
          <p:cNvSpPr>
            <a:spLocks noGrp="1"/>
          </p:cNvSpPr>
          <p:nvPr>
            <p:ph type="dt" sz="half" idx="10"/>
          </p:nvPr>
        </p:nvSpPr>
        <p:spPr/>
        <p:txBody>
          <a:bodyPr/>
          <a:lstStyle/>
          <a:p>
            <a:fld id="{EF204C0F-5359-4E07-B630-DDD229EE2085}" type="datetimeFigureOut">
              <a:rPr lang="en-US" smtClean="0"/>
              <a:t>5/15/2020</a:t>
            </a:fld>
            <a:endParaRPr lang="en-US"/>
          </a:p>
        </p:txBody>
      </p:sp>
      <p:sp>
        <p:nvSpPr>
          <p:cNvPr id="5" name="Footer Placeholder 4">
            <a:extLst>
              <a:ext uri="{FF2B5EF4-FFF2-40B4-BE49-F238E27FC236}">
                <a16:creationId xmlns:a16="http://schemas.microsoft.com/office/drawing/2014/main" id="{1CCBB473-3232-4924-90D1-5517B28657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E6B073-428C-483D-AEA2-23919B1DB5CD}"/>
              </a:ext>
            </a:extLst>
          </p:cNvPr>
          <p:cNvSpPr>
            <a:spLocks noGrp="1"/>
          </p:cNvSpPr>
          <p:nvPr>
            <p:ph type="sldNum" sz="quarter" idx="12"/>
          </p:nvPr>
        </p:nvSpPr>
        <p:spPr/>
        <p:txBody>
          <a:bodyPr/>
          <a:lstStyle/>
          <a:p>
            <a:fld id="{4198B9EF-61BA-42CC-9206-1FB60760CD64}" type="slidenum">
              <a:rPr lang="en-US" smtClean="0"/>
              <a:t>‹#›</a:t>
            </a:fld>
            <a:endParaRPr lang="en-US"/>
          </a:p>
        </p:txBody>
      </p:sp>
    </p:spTree>
    <p:extLst>
      <p:ext uri="{BB962C8B-B14F-4D97-AF65-F5344CB8AC3E}">
        <p14:creationId xmlns:p14="http://schemas.microsoft.com/office/powerpoint/2010/main" val="1005147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B5409-54AA-4349-98DE-377C137EA74F}"/>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2CEC9B9-91F0-4B73-9E53-E4DDC47C3F20}"/>
              </a:ext>
            </a:extLst>
          </p:cNvPr>
          <p:cNvSpPr>
            <a:spLocks noGrp="1"/>
          </p:cNvSpPr>
          <p:nvPr>
            <p:ph sz="half" idx="1"/>
          </p:nvPr>
        </p:nvSpPr>
        <p:spPr>
          <a:xfrm>
            <a:off x="838200" y="1825625"/>
            <a:ext cx="5109927" cy="40855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CB7A17-3AAF-40CA-BF36-EB5050C0092A}"/>
              </a:ext>
            </a:extLst>
          </p:cNvPr>
          <p:cNvSpPr>
            <a:spLocks noGrp="1"/>
          </p:cNvSpPr>
          <p:nvPr>
            <p:ph sz="half" idx="2"/>
          </p:nvPr>
        </p:nvSpPr>
        <p:spPr>
          <a:xfrm>
            <a:off x="6172200" y="1825625"/>
            <a:ext cx="5109927" cy="40855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5CB2E4-FEBA-4CD4-BA72-511E4977B28E}"/>
              </a:ext>
            </a:extLst>
          </p:cNvPr>
          <p:cNvSpPr>
            <a:spLocks noGrp="1"/>
          </p:cNvSpPr>
          <p:nvPr>
            <p:ph type="dt" sz="half" idx="10"/>
          </p:nvPr>
        </p:nvSpPr>
        <p:spPr/>
        <p:txBody>
          <a:bodyPr/>
          <a:lstStyle/>
          <a:p>
            <a:fld id="{EF204C0F-5359-4E07-B630-DDD229EE2085}" type="datetimeFigureOut">
              <a:rPr lang="en-US" smtClean="0"/>
              <a:t>5/15/2020</a:t>
            </a:fld>
            <a:endParaRPr lang="en-US"/>
          </a:p>
        </p:txBody>
      </p:sp>
      <p:sp>
        <p:nvSpPr>
          <p:cNvPr id="6" name="Footer Placeholder 5">
            <a:extLst>
              <a:ext uri="{FF2B5EF4-FFF2-40B4-BE49-F238E27FC236}">
                <a16:creationId xmlns:a16="http://schemas.microsoft.com/office/drawing/2014/main" id="{A6961898-3DFE-45EC-9386-35E7B540EF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3A7471-D6D4-417B-B16E-C49EC3F49F10}"/>
              </a:ext>
            </a:extLst>
          </p:cNvPr>
          <p:cNvSpPr>
            <a:spLocks noGrp="1"/>
          </p:cNvSpPr>
          <p:nvPr>
            <p:ph type="sldNum" sz="quarter" idx="12"/>
          </p:nvPr>
        </p:nvSpPr>
        <p:spPr/>
        <p:txBody>
          <a:bodyPr/>
          <a:lstStyle/>
          <a:p>
            <a:fld id="{4198B9EF-61BA-42CC-9206-1FB60760CD64}" type="slidenum">
              <a:rPr lang="en-US" smtClean="0"/>
              <a:t>‹#›</a:t>
            </a:fld>
            <a:endParaRPr lang="en-US"/>
          </a:p>
        </p:txBody>
      </p:sp>
      <p:cxnSp>
        <p:nvCxnSpPr>
          <p:cNvPr id="8" name="Straight Connector 7">
            <a:extLst>
              <a:ext uri="{FF2B5EF4-FFF2-40B4-BE49-F238E27FC236}">
                <a16:creationId xmlns:a16="http://schemas.microsoft.com/office/drawing/2014/main" id="{BD893A68-1C08-448F-99D6-4181D731BB53}"/>
              </a:ext>
            </a:extLst>
          </p:cNvPr>
          <p:cNvCxnSpPr/>
          <p:nvPr userDrawn="1"/>
        </p:nvCxnSpPr>
        <p:spPr>
          <a:xfrm>
            <a:off x="838200" y="1448554"/>
            <a:ext cx="10515600"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9" name="Picture 8">
            <a:extLst>
              <a:ext uri="{FF2B5EF4-FFF2-40B4-BE49-F238E27FC236}">
                <a16:creationId xmlns:a16="http://schemas.microsoft.com/office/drawing/2014/main" id="{DF4E13BB-493D-4377-A6D3-B85EE73BE4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93" y="6047716"/>
            <a:ext cx="12215186" cy="810284"/>
          </a:xfrm>
          <a:prstGeom prst="rect">
            <a:avLst/>
          </a:prstGeom>
        </p:spPr>
      </p:pic>
    </p:spTree>
    <p:extLst>
      <p:ext uri="{BB962C8B-B14F-4D97-AF65-F5344CB8AC3E}">
        <p14:creationId xmlns:p14="http://schemas.microsoft.com/office/powerpoint/2010/main" val="76714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0C74B-3F07-454F-ACCB-F3E0E4C7F533}"/>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45E408-656F-42D1-AE83-8F83855263F1}"/>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5608A53-80C3-4354-867A-044F8E06A9AB}"/>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BBD6C7-1300-42E6-99AE-E5DA776D68E6}"/>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0E60110-2AB6-4916-AD91-6E1BC3F8F5EA}"/>
              </a:ext>
            </a:extLst>
          </p:cNvPr>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5F03E4-F41C-4363-A8C6-6AC007348248}"/>
              </a:ext>
            </a:extLst>
          </p:cNvPr>
          <p:cNvSpPr>
            <a:spLocks noGrp="1"/>
          </p:cNvSpPr>
          <p:nvPr>
            <p:ph type="dt" sz="half" idx="10"/>
          </p:nvPr>
        </p:nvSpPr>
        <p:spPr/>
        <p:txBody>
          <a:bodyPr/>
          <a:lstStyle/>
          <a:p>
            <a:fld id="{EF204C0F-5359-4E07-B630-DDD229EE2085}" type="datetimeFigureOut">
              <a:rPr lang="en-US" smtClean="0"/>
              <a:t>5/15/2020</a:t>
            </a:fld>
            <a:endParaRPr lang="en-US"/>
          </a:p>
        </p:txBody>
      </p:sp>
      <p:sp>
        <p:nvSpPr>
          <p:cNvPr id="8" name="Footer Placeholder 7">
            <a:extLst>
              <a:ext uri="{FF2B5EF4-FFF2-40B4-BE49-F238E27FC236}">
                <a16:creationId xmlns:a16="http://schemas.microsoft.com/office/drawing/2014/main" id="{5E52C255-95F9-40E4-B18D-B4B44C9D39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52F2D2-6DD2-4A6A-8508-64EFFE1D9F33}"/>
              </a:ext>
            </a:extLst>
          </p:cNvPr>
          <p:cNvSpPr>
            <a:spLocks noGrp="1"/>
          </p:cNvSpPr>
          <p:nvPr>
            <p:ph type="sldNum" sz="quarter" idx="12"/>
          </p:nvPr>
        </p:nvSpPr>
        <p:spPr/>
        <p:txBody>
          <a:bodyPr/>
          <a:lstStyle/>
          <a:p>
            <a:fld id="{4198B9EF-61BA-42CC-9206-1FB60760CD64}" type="slidenum">
              <a:rPr lang="en-US" smtClean="0"/>
              <a:t>‹#›</a:t>
            </a:fld>
            <a:endParaRPr lang="en-US"/>
          </a:p>
        </p:txBody>
      </p:sp>
    </p:spTree>
    <p:extLst>
      <p:ext uri="{BB962C8B-B14F-4D97-AF65-F5344CB8AC3E}">
        <p14:creationId xmlns:p14="http://schemas.microsoft.com/office/powerpoint/2010/main" val="1568529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3069C-CCDC-4EC2-9492-91DC3769A2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8759CD-B3D7-4824-8B35-81718BB711CE}"/>
              </a:ext>
            </a:extLst>
          </p:cNvPr>
          <p:cNvSpPr>
            <a:spLocks noGrp="1"/>
          </p:cNvSpPr>
          <p:nvPr>
            <p:ph type="dt" sz="half" idx="10"/>
          </p:nvPr>
        </p:nvSpPr>
        <p:spPr/>
        <p:txBody>
          <a:bodyPr/>
          <a:lstStyle/>
          <a:p>
            <a:fld id="{EF204C0F-5359-4E07-B630-DDD229EE2085}" type="datetimeFigureOut">
              <a:rPr lang="en-US" smtClean="0"/>
              <a:t>5/15/2020</a:t>
            </a:fld>
            <a:endParaRPr lang="en-US"/>
          </a:p>
        </p:txBody>
      </p:sp>
      <p:sp>
        <p:nvSpPr>
          <p:cNvPr id="4" name="Footer Placeholder 3">
            <a:extLst>
              <a:ext uri="{FF2B5EF4-FFF2-40B4-BE49-F238E27FC236}">
                <a16:creationId xmlns:a16="http://schemas.microsoft.com/office/drawing/2014/main" id="{C3488ED9-B66B-44C9-BC42-2685B50D50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2A5B4E-DA6D-45A1-A390-34B63AA777A0}"/>
              </a:ext>
            </a:extLst>
          </p:cNvPr>
          <p:cNvSpPr>
            <a:spLocks noGrp="1"/>
          </p:cNvSpPr>
          <p:nvPr>
            <p:ph type="sldNum" sz="quarter" idx="12"/>
          </p:nvPr>
        </p:nvSpPr>
        <p:spPr/>
        <p:txBody>
          <a:bodyPr/>
          <a:lstStyle/>
          <a:p>
            <a:fld id="{4198B9EF-61BA-42CC-9206-1FB60760CD64}" type="slidenum">
              <a:rPr lang="en-US" smtClean="0"/>
              <a:t>‹#›</a:t>
            </a:fld>
            <a:endParaRPr lang="en-US"/>
          </a:p>
        </p:txBody>
      </p:sp>
    </p:spTree>
    <p:extLst>
      <p:ext uri="{BB962C8B-B14F-4D97-AF65-F5344CB8AC3E}">
        <p14:creationId xmlns:p14="http://schemas.microsoft.com/office/powerpoint/2010/main" val="758531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A7A21-43A8-4ACE-B560-CE30DC3BE8BD}"/>
              </a:ext>
            </a:extLst>
          </p:cNvPr>
          <p:cNvSpPr>
            <a:spLocks noGrp="1"/>
          </p:cNvSpPr>
          <p:nvPr>
            <p:ph type="dt" sz="half" idx="10"/>
          </p:nvPr>
        </p:nvSpPr>
        <p:spPr/>
        <p:txBody>
          <a:bodyPr/>
          <a:lstStyle/>
          <a:p>
            <a:fld id="{EF204C0F-5359-4E07-B630-DDD229EE2085}" type="datetimeFigureOut">
              <a:rPr lang="en-US" smtClean="0"/>
              <a:t>5/15/2020</a:t>
            </a:fld>
            <a:endParaRPr lang="en-US"/>
          </a:p>
        </p:txBody>
      </p:sp>
      <p:sp>
        <p:nvSpPr>
          <p:cNvPr id="3" name="Footer Placeholder 2">
            <a:extLst>
              <a:ext uri="{FF2B5EF4-FFF2-40B4-BE49-F238E27FC236}">
                <a16:creationId xmlns:a16="http://schemas.microsoft.com/office/drawing/2014/main" id="{1CB99FB3-788F-4404-A91C-4C08F34240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7582EE-2A0C-4902-95B4-ABA62197804A}"/>
              </a:ext>
            </a:extLst>
          </p:cNvPr>
          <p:cNvSpPr>
            <a:spLocks noGrp="1"/>
          </p:cNvSpPr>
          <p:nvPr>
            <p:ph type="sldNum" sz="quarter" idx="12"/>
          </p:nvPr>
        </p:nvSpPr>
        <p:spPr/>
        <p:txBody>
          <a:bodyPr/>
          <a:lstStyle/>
          <a:p>
            <a:fld id="{4198B9EF-61BA-42CC-9206-1FB60760CD64}" type="slidenum">
              <a:rPr lang="en-US" smtClean="0"/>
              <a:t>‹#›</a:t>
            </a:fld>
            <a:endParaRPr lang="en-US"/>
          </a:p>
        </p:txBody>
      </p:sp>
    </p:spTree>
    <p:extLst>
      <p:ext uri="{BB962C8B-B14F-4D97-AF65-F5344CB8AC3E}">
        <p14:creationId xmlns:p14="http://schemas.microsoft.com/office/powerpoint/2010/main" val="52768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933D7-9E1A-4B94-B7D5-4C2E4B422C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824AFB-8461-42CA-A96C-FD0706A20264}"/>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3C6613-46F1-4977-8033-E994ED0526BF}"/>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03CFD1-8B34-48C3-A24F-4A7674105DF7}"/>
              </a:ext>
            </a:extLst>
          </p:cNvPr>
          <p:cNvSpPr>
            <a:spLocks noGrp="1"/>
          </p:cNvSpPr>
          <p:nvPr>
            <p:ph type="dt" sz="half" idx="10"/>
          </p:nvPr>
        </p:nvSpPr>
        <p:spPr/>
        <p:txBody>
          <a:bodyPr/>
          <a:lstStyle/>
          <a:p>
            <a:fld id="{EF204C0F-5359-4E07-B630-DDD229EE2085}" type="datetimeFigureOut">
              <a:rPr lang="en-US" smtClean="0"/>
              <a:t>5/15/2020</a:t>
            </a:fld>
            <a:endParaRPr lang="en-US"/>
          </a:p>
        </p:txBody>
      </p:sp>
      <p:sp>
        <p:nvSpPr>
          <p:cNvPr id="6" name="Footer Placeholder 5">
            <a:extLst>
              <a:ext uri="{FF2B5EF4-FFF2-40B4-BE49-F238E27FC236}">
                <a16:creationId xmlns:a16="http://schemas.microsoft.com/office/drawing/2014/main" id="{8E5541AE-4B46-4B96-9A92-D8ABA35E5B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6539B8-5D0C-4BEA-9ABC-8B415F237CE7}"/>
              </a:ext>
            </a:extLst>
          </p:cNvPr>
          <p:cNvSpPr>
            <a:spLocks noGrp="1"/>
          </p:cNvSpPr>
          <p:nvPr>
            <p:ph type="sldNum" sz="quarter" idx="12"/>
          </p:nvPr>
        </p:nvSpPr>
        <p:spPr/>
        <p:txBody>
          <a:bodyPr/>
          <a:lstStyle/>
          <a:p>
            <a:fld id="{4198B9EF-61BA-42CC-9206-1FB60760CD64}" type="slidenum">
              <a:rPr lang="en-US" smtClean="0"/>
              <a:t>‹#›</a:t>
            </a:fld>
            <a:endParaRPr lang="en-US"/>
          </a:p>
        </p:txBody>
      </p:sp>
    </p:spTree>
    <p:extLst>
      <p:ext uri="{BB962C8B-B14F-4D97-AF65-F5344CB8AC3E}">
        <p14:creationId xmlns:p14="http://schemas.microsoft.com/office/powerpoint/2010/main" val="1620271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60F95-7EC1-455C-8A5A-22A48F15D4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271AB4-0753-42BD-8D90-02560A4112EC}"/>
              </a:ext>
            </a:extLst>
          </p:cNvPr>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3AB8A50F-2A8E-4854-A155-00C1FD1D3403}"/>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FB381EC-47C9-4E24-97EC-6A16BBF54065}"/>
              </a:ext>
            </a:extLst>
          </p:cNvPr>
          <p:cNvSpPr>
            <a:spLocks noGrp="1"/>
          </p:cNvSpPr>
          <p:nvPr>
            <p:ph type="dt" sz="half" idx="10"/>
          </p:nvPr>
        </p:nvSpPr>
        <p:spPr/>
        <p:txBody>
          <a:bodyPr/>
          <a:lstStyle/>
          <a:p>
            <a:fld id="{EF204C0F-5359-4E07-B630-DDD229EE2085}" type="datetimeFigureOut">
              <a:rPr lang="en-US" smtClean="0"/>
              <a:t>5/15/2020</a:t>
            </a:fld>
            <a:endParaRPr lang="en-US"/>
          </a:p>
        </p:txBody>
      </p:sp>
      <p:sp>
        <p:nvSpPr>
          <p:cNvPr id="6" name="Footer Placeholder 5">
            <a:extLst>
              <a:ext uri="{FF2B5EF4-FFF2-40B4-BE49-F238E27FC236}">
                <a16:creationId xmlns:a16="http://schemas.microsoft.com/office/drawing/2014/main" id="{96938DD2-90AC-4BA2-AD9A-6CC99F2B1C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4C2E89-DB0C-4CA5-86D1-170F932723EA}"/>
              </a:ext>
            </a:extLst>
          </p:cNvPr>
          <p:cNvSpPr>
            <a:spLocks noGrp="1"/>
          </p:cNvSpPr>
          <p:nvPr>
            <p:ph type="sldNum" sz="quarter" idx="12"/>
          </p:nvPr>
        </p:nvSpPr>
        <p:spPr/>
        <p:txBody>
          <a:bodyPr/>
          <a:lstStyle/>
          <a:p>
            <a:fld id="{4198B9EF-61BA-42CC-9206-1FB60760CD64}" type="slidenum">
              <a:rPr lang="en-US" smtClean="0"/>
              <a:t>‹#›</a:t>
            </a:fld>
            <a:endParaRPr lang="en-US"/>
          </a:p>
        </p:txBody>
      </p:sp>
    </p:spTree>
    <p:extLst>
      <p:ext uri="{BB962C8B-B14F-4D97-AF65-F5344CB8AC3E}">
        <p14:creationId xmlns:p14="http://schemas.microsoft.com/office/powerpoint/2010/main" val="2576261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08771-BBA0-4F92-B6CD-6D70CDEB7C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55D4F4-3DAE-4C16-8C61-17FDB7046BC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64EEB5-00A7-44D7-BA68-DD757008097D}"/>
              </a:ext>
            </a:extLst>
          </p:cNvPr>
          <p:cNvSpPr>
            <a:spLocks noGrp="1"/>
          </p:cNvSpPr>
          <p:nvPr>
            <p:ph type="dt" sz="half" idx="10"/>
          </p:nvPr>
        </p:nvSpPr>
        <p:spPr/>
        <p:txBody>
          <a:bodyPr/>
          <a:lstStyle/>
          <a:p>
            <a:fld id="{EF204C0F-5359-4E07-B630-DDD229EE2085}" type="datetimeFigureOut">
              <a:rPr lang="en-US" smtClean="0"/>
              <a:t>5/15/2020</a:t>
            </a:fld>
            <a:endParaRPr lang="en-US"/>
          </a:p>
        </p:txBody>
      </p:sp>
      <p:sp>
        <p:nvSpPr>
          <p:cNvPr id="5" name="Footer Placeholder 4">
            <a:extLst>
              <a:ext uri="{FF2B5EF4-FFF2-40B4-BE49-F238E27FC236}">
                <a16:creationId xmlns:a16="http://schemas.microsoft.com/office/drawing/2014/main" id="{8C421554-0206-453D-936D-A6D4E931C8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F097A7-5B48-43D5-95BE-FA56CDE69033}"/>
              </a:ext>
            </a:extLst>
          </p:cNvPr>
          <p:cNvSpPr>
            <a:spLocks noGrp="1"/>
          </p:cNvSpPr>
          <p:nvPr>
            <p:ph type="sldNum" sz="quarter" idx="12"/>
          </p:nvPr>
        </p:nvSpPr>
        <p:spPr/>
        <p:txBody>
          <a:bodyPr/>
          <a:lstStyle/>
          <a:p>
            <a:fld id="{4198B9EF-61BA-42CC-9206-1FB60760CD64}" type="slidenum">
              <a:rPr lang="en-US" smtClean="0"/>
              <a:t>‹#›</a:t>
            </a:fld>
            <a:endParaRPr lang="en-US"/>
          </a:p>
        </p:txBody>
      </p:sp>
    </p:spTree>
    <p:extLst>
      <p:ext uri="{BB962C8B-B14F-4D97-AF65-F5344CB8AC3E}">
        <p14:creationId xmlns:p14="http://schemas.microsoft.com/office/powerpoint/2010/main" val="2878345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0247DE-E01B-4201-A6F6-27C07EA08194}"/>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D82782-5FAE-464B-8A26-1C33F1538A1B}"/>
              </a:ext>
            </a:extLst>
          </p:cNvPr>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D9B6FF-A9CE-4443-85EF-733A0184FC77}"/>
              </a:ext>
            </a:extLst>
          </p:cNvPr>
          <p:cNvSpPr>
            <a:spLocks noGrp="1"/>
          </p:cNvSpPr>
          <p:nvPr>
            <p:ph type="dt" sz="half" idx="10"/>
          </p:nvPr>
        </p:nvSpPr>
        <p:spPr/>
        <p:txBody>
          <a:bodyPr/>
          <a:lstStyle/>
          <a:p>
            <a:fld id="{EF204C0F-5359-4E07-B630-DDD229EE2085}" type="datetimeFigureOut">
              <a:rPr lang="en-US" smtClean="0"/>
              <a:t>5/15/2020</a:t>
            </a:fld>
            <a:endParaRPr lang="en-US"/>
          </a:p>
        </p:txBody>
      </p:sp>
      <p:sp>
        <p:nvSpPr>
          <p:cNvPr id="5" name="Footer Placeholder 4">
            <a:extLst>
              <a:ext uri="{FF2B5EF4-FFF2-40B4-BE49-F238E27FC236}">
                <a16:creationId xmlns:a16="http://schemas.microsoft.com/office/drawing/2014/main" id="{9F117819-33AA-4434-B2B9-16BDFF4270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8D9ED2-15CD-45B7-941A-2A4724E89A23}"/>
              </a:ext>
            </a:extLst>
          </p:cNvPr>
          <p:cNvSpPr>
            <a:spLocks noGrp="1"/>
          </p:cNvSpPr>
          <p:nvPr>
            <p:ph type="sldNum" sz="quarter" idx="12"/>
          </p:nvPr>
        </p:nvSpPr>
        <p:spPr/>
        <p:txBody>
          <a:bodyPr/>
          <a:lstStyle/>
          <a:p>
            <a:fld id="{4198B9EF-61BA-42CC-9206-1FB60760CD64}" type="slidenum">
              <a:rPr lang="en-US" smtClean="0"/>
              <a:t>‹#›</a:t>
            </a:fld>
            <a:endParaRPr lang="en-US"/>
          </a:p>
        </p:txBody>
      </p:sp>
    </p:spTree>
    <p:extLst>
      <p:ext uri="{BB962C8B-B14F-4D97-AF65-F5344CB8AC3E}">
        <p14:creationId xmlns:p14="http://schemas.microsoft.com/office/powerpoint/2010/main" val="3898596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51556" y="5171247"/>
            <a:ext cx="11356621" cy="1443966"/>
          </a:xfrm>
        </p:spPr>
        <p:txBody>
          <a:bodyPr>
            <a:normAutofit/>
          </a:bodyPr>
          <a:lstStyle>
            <a:lvl1pPr marL="0" indent="0" algn="l">
              <a:buNone/>
              <a:defRPr sz="4000" b="1" cap="small" baseline="0">
                <a:solidFill>
                  <a:schemeClr val="tx1">
                    <a:lumMod val="95000"/>
                    <a:lumOff val="5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Subhead Goes Here</a:t>
            </a:r>
          </a:p>
        </p:txBody>
      </p:sp>
      <p:sp>
        <p:nvSpPr>
          <p:cNvPr id="7" name="Title 1"/>
          <p:cNvSpPr>
            <a:spLocks noGrp="1"/>
          </p:cNvSpPr>
          <p:nvPr>
            <p:ph type="ctrTitle" hasCustomPrompt="1"/>
          </p:nvPr>
        </p:nvSpPr>
        <p:spPr>
          <a:xfrm>
            <a:off x="451556" y="1790065"/>
            <a:ext cx="11356621" cy="3271998"/>
          </a:xfrm>
          <a:effectLst>
            <a:innerShdw blurRad="63500" dist="50800" dir="18900000">
              <a:prstClr val="black">
                <a:alpha val="50000"/>
              </a:prstClr>
            </a:innerShdw>
          </a:effectLst>
        </p:spPr>
        <p:txBody>
          <a:bodyPr anchor="b">
            <a:noAutofit/>
          </a:bodyPr>
          <a:lstStyle>
            <a:lvl1pPr algn="l">
              <a:lnSpc>
                <a:spcPct val="100000"/>
              </a:lnSpc>
              <a:defRPr lang="en-US" sz="9000" b="1" kern="1200" cap="none" spc="0" baseline="0" dirty="0">
                <a:ln w="6600">
                  <a:noFill/>
                  <a:prstDash val="solid"/>
                </a:ln>
                <a:solidFill>
                  <a:schemeClr val="tx1">
                    <a:lumMod val="95000"/>
                    <a:lumOff val="5000"/>
                  </a:schemeClr>
                </a:solidFill>
                <a:effectLst>
                  <a:outerShdw blurRad="50800" dist="38100" dir="10800000" algn="r" rotWithShape="0">
                    <a:schemeClr val="tx1">
                      <a:lumMod val="50000"/>
                      <a:lumOff val="50000"/>
                      <a:alpha val="40000"/>
                    </a:schemeClr>
                  </a:outerShdw>
                </a:effectLst>
                <a:latin typeface="+mj-lt"/>
                <a:ea typeface="+mj-ea"/>
                <a:cs typeface="+mj-cs"/>
              </a:defRPr>
            </a:lvl1pPr>
          </a:lstStyle>
          <a:p>
            <a:r>
              <a:rPr lang="en-US" dirty="0"/>
              <a:t>Title Slide</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01528" y="250014"/>
            <a:ext cx="6217920" cy="1185672"/>
          </a:xfrm>
          <a:prstGeom prst="rect">
            <a:avLst/>
          </a:prstGeom>
        </p:spPr>
      </p:pic>
    </p:spTree>
    <p:extLst>
      <p:ext uri="{BB962C8B-B14F-4D97-AF65-F5344CB8AC3E}">
        <p14:creationId xmlns:p14="http://schemas.microsoft.com/office/powerpoint/2010/main" val="313821686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title &amp;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41400" y="365129"/>
            <a:ext cx="11005459" cy="1325563"/>
          </a:xfrm>
        </p:spPr>
        <p:txBody>
          <a:bodyPr>
            <a:normAutofit/>
          </a:bodyPr>
          <a:lstStyle>
            <a:lvl1pPr algn="l">
              <a:defRPr sz="5300" b="1" cap="all" baseline="0">
                <a:solidFill>
                  <a:schemeClr val="tx1"/>
                </a:solidFill>
                <a:effectLst/>
                <a:latin typeface="+mj-lt"/>
              </a:defRPr>
            </a:lvl1pPr>
          </a:lstStyle>
          <a:p>
            <a:r>
              <a:rPr lang="en-US" dirty="0"/>
              <a:t>TITLE HERE</a:t>
            </a:r>
          </a:p>
        </p:txBody>
      </p:sp>
      <p:sp>
        <p:nvSpPr>
          <p:cNvPr id="3" name="Content Placeholder 2"/>
          <p:cNvSpPr>
            <a:spLocks noGrp="1"/>
          </p:cNvSpPr>
          <p:nvPr>
            <p:ph idx="1"/>
          </p:nvPr>
        </p:nvSpPr>
        <p:spPr>
          <a:xfrm>
            <a:off x="1041398" y="1597462"/>
            <a:ext cx="10796211" cy="4351338"/>
          </a:xfrm>
        </p:spPr>
        <p:txBody>
          <a:bodyPr/>
          <a:lstStyle>
            <a:lvl1pPr marL="0" inden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a:xfrm>
            <a:off x="1213553" y="1291864"/>
            <a:ext cx="10386477" cy="0"/>
          </a:xfrm>
          <a:prstGeom prst="line">
            <a:avLst/>
          </a:prstGeom>
          <a:ln w="31750">
            <a:solidFill>
              <a:srgbClr val="94454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39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ward Winners">
    <p:spTree>
      <p:nvGrpSpPr>
        <p:cNvPr id="1" name=""/>
        <p:cNvGrpSpPr/>
        <p:nvPr/>
      </p:nvGrpSpPr>
      <p:grpSpPr>
        <a:xfrm>
          <a:off x="0" y="0"/>
          <a:ext cx="0" cy="0"/>
          <a:chOff x="0" y="0"/>
          <a:chExt cx="0" cy="0"/>
        </a:xfrm>
      </p:grpSpPr>
      <p:sp>
        <p:nvSpPr>
          <p:cNvPr id="7" name="Content Placeholder 2"/>
          <p:cNvSpPr>
            <a:spLocks noGrp="1"/>
          </p:cNvSpPr>
          <p:nvPr>
            <p:ph idx="1"/>
          </p:nvPr>
        </p:nvSpPr>
        <p:spPr>
          <a:xfrm>
            <a:off x="5316720" y="0"/>
            <a:ext cx="6875281" cy="6858000"/>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p:cNvSpPr>
            <a:spLocks noGrp="1"/>
          </p:cNvSpPr>
          <p:nvPr>
            <p:ph type="body" sz="quarter" idx="10" hasCustomPrompt="1"/>
          </p:nvPr>
        </p:nvSpPr>
        <p:spPr>
          <a:xfrm>
            <a:off x="1" y="3612101"/>
            <a:ext cx="4876800" cy="739775"/>
          </a:xfrm>
        </p:spPr>
        <p:txBody>
          <a:bodyPr>
            <a:noAutofit/>
          </a:bodyPr>
          <a:lstStyle>
            <a:lvl1pPr marL="0" indent="0" algn="ctr">
              <a:buNone/>
              <a:defRPr sz="2800" b="0" baseline="0">
                <a:solidFill>
                  <a:schemeClr val="tx1"/>
                </a:solidFill>
                <a:latin typeface="+mn-lt"/>
              </a:defRPr>
            </a:lvl1pPr>
          </a:lstStyle>
          <a:p>
            <a:pPr lvl="0"/>
            <a:r>
              <a:rPr lang="en-US" dirty="0"/>
              <a:t>Award Winner</a:t>
            </a:r>
            <a:br>
              <a:rPr lang="en-US" dirty="0"/>
            </a:br>
            <a:r>
              <a:rPr lang="en-US" dirty="0"/>
              <a:t>name and creds go here</a:t>
            </a:r>
          </a:p>
        </p:txBody>
      </p:sp>
      <p:sp>
        <p:nvSpPr>
          <p:cNvPr id="13" name="Text Placeholder 3"/>
          <p:cNvSpPr>
            <a:spLocks noGrp="1"/>
          </p:cNvSpPr>
          <p:nvPr>
            <p:ph type="body" sz="quarter" idx="11" hasCustomPrompt="1"/>
          </p:nvPr>
        </p:nvSpPr>
        <p:spPr>
          <a:xfrm>
            <a:off x="0" y="1693904"/>
            <a:ext cx="4876800" cy="739775"/>
          </a:xfrm>
        </p:spPr>
        <p:txBody>
          <a:bodyPr>
            <a:noAutofit/>
          </a:bodyPr>
          <a:lstStyle>
            <a:lvl1pPr marL="0" indent="0" algn="ctr">
              <a:buNone/>
              <a:defRPr sz="3500" b="0" baseline="0">
                <a:solidFill>
                  <a:schemeClr val="tx1"/>
                </a:solidFill>
                <a:latin typeface="+mj-lt"/>
              </a:defRPr>
            </a:lvl1pPr>
          </a:lstStyle>
          <a:p>
            <a:pPr lvl="0"/>
            <a:r>
              <a:rPr lang="en-US" dirty="0"/>
              <a:t>Name of Award</a:t>
            </a:r>
            <a:br>
              <a:rPr lang="en-US" dirty="0"/>
            </a:br>
            <a:r>
              <a:rPr lang="en-US" dirty="0"/>
              <a:t>Goes Here </a:t>
            </a:r>
            <a:br>
              <a:rPr lang="en-US" dirty="0"/>
            </a:br>
            <a:r>
              <a:rPr lang="en-US" dirty="0"/>
              <a:t>Three Line</a:t>
            </a:r>
          </a:p>
        </p:txBody>
      </p:sp>
      <p:cxnSp>
        <p:nvCxnSpPr>
          <p:cNvPr id="14" name="Straight Connector 13"/>
          <p:cNvCxnSpPr/>
          <p:nvPr userDrawn="1"/>
        </p:nvCxnSpPr>
        <p:spPr>
          <a:xfrm>
            <a:off x="546997" y="3243995"/>
            <a:ext cx="4470400" cy="0"/>
          </a:xfrm>
          <a:prstGeom prst="line">
            <a:avLst/>
          </a:prstGeom>
          <a:ln/>
        </p:spPr>
        <p:style>
          <a:lnRef idx="1">
            <a:schemeClr val="dk1"/>
          </a:lnRef>
          <a:fillRef idx="0">
            <a:schemeClr val="dk1"/>
          </a:fillRef>
          <a:effectRef idx="0">
            <a:schemeClr val="dk1"/>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1194" y="630372"/>
            <a:ext cx="3673700" cy="734235"/>
          </a:xfrm>
          <a:prstGeom prst="rect">
            <a:avLst/>
          </a:prstGeom>
        </p:spPr>
      </p:pic>
    </p:spTree>
    <p:extLst>
      <p:ext uri="{BB962C8B-B14F-4D97-AF65-F5344CB8AC3E}">
        <p14:creationId xmlns:p14="http://schemas.microsoft.com/office/powerpoint/2010/main" val="2932021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 Remembrance">
    <p:spTree>
      <p:nvGrpSpPr>
        <p:cNvPr id="1" name=""/>
        <p:cNvGrpSpPr/>
        <p:nvPr/>
      </p:nvGrpSpPr>
      <p:grpSpPr>
        <a:xfrm>
          <a:off x="0" y="0"/>
          <a:ext cx="0" cy="0"/>
          <a:chOff x="0" y="0"/>
          <a:chExt cx="0" cy="0"/>
        </a:xfrm>
      </p:grpSpPr>
      <p:sp>
        <p:nvSpPr>
          <p:cNvPr id="7" name="Content Placeholder 2"/>
          <p:cNvSpPr>
            <a:spLocks noGrp="1"/>
          </p:cNvSpPr>
          <p:nvPr>
            <p:ph idx="1"/>
          </p:nvPr>
        </p:nvSpPr>
        <p:spPr>
          <a:xfrm>
            <a:off x="3918859" y="1176171"/>
            <a:ext cx="7997367" cy="5660684"/>
          </a:xfrm>
        </p:spPr>
        <p:txBody>
          <a:bodyPr/>
          <a:lstStyle>
            <a:lvl1pPr marL="0" indent="0">
              <a:buNone/>
              <a:defRPr sz="2600">
                <a:latin typeface="+mj-lt"/>
              </a:defRPr>
            </a:lvl1pPr>
            <a:lvl2pPr>
              <a:defRPr sz="2200">
                <a:latin typeface="+mj-lt"/>
              </a:defRPr>
            </a:lvl2pPr>
            <a:lvl3pPr>
              <a:defRPr sz="1800">
                <a:latin typeface="+mj-lt"/>
              </a:defRPr>
            </a:lvl3pPr>
            <a:lvl4pPr>
              <a:defRPr>
                <a:latin typeface="+mj-lt"/>
              </a:defRPr>
            </a:lvl4pPr>
            <a:lvl5pPr>
              <a:defRPr>
                <a:latin typeface="+mj-lt"/>
              </a:defRPr>
            </a:lvl5pPr>
          </a:lstStyle>
          <a:p>
            <a:pPr lvl="0"/>
            <a:r>
              <a:rPr lang="en-US"/>
              <a:t>Edit Master text styles</a:t>
            </a:r>
          </a:p>
          <a:p>
            <a:pPr lvl="1"/>
            <a:r>
              <a:rPr lang="en-US"/>
              <a:t>Second level</a:t>
            </a:r>
          </a:p>
          <a:p>
            <a:pPr lvl="2"/>
            <a:r>
              <a:rPr lang="en-US"/>
              <a:t>Third level</a:t>
            </a:r>
          </a:p>
        </p:txBody>
      </p:sp>
      <p:sp>
        <p:nvSpPr>
          <p:cNvPr id="8" name="Text Placeholder 13"/>
          <p:cNvSpPr>
            <a:spLocks noGrp="1"/>
          </p:cNvSpPr>
          <p:nvPr>
            <p:ph type="body" sz="quarter" idx="13" hasCustomPrompt="1"/>
          </p:nvPr>
        </p:nvSpPr>
        <p:spPr>
          <a:xfrm>
            <a:off x="114259" y="3997723"/>
            <a:ext cx="3630428" cy="534988"/>
          </a:xfrm>
        </p:spPr>
        <p:txBody>
          <a:bodyPr>
            <a:normAutofit/>
          </a:bodyPr>
          <a:lstStyle>
            <a:lvl1pPr marL="0" indent="0" algn="ctr">
              <a:buNone/>
              <a:defRPr sz="2400" i="1" baseline="0">
                <a:latin typeface="+mj-lt"/>
              </a:defRPr>
            </a:lvl1pPr>
            <a:lvl2pPr marL="457200" indent="0">
              <a:buNone/>
              <a:defRPr/>
            </a:lvl2pPr>
          </a:lstStyle>
          <a:p>
            <a:pPr lvl="0"/>
            <a:r>
              <a:rPr lang="en-US" dirty="0"/>
              <a:t>Year - Year</a:t>
            </a:r>
          </a:p>
        </p:txBody>
      </p:sp>
      <p:sp>
        <p:nvSpPr>
          <p:cNvPr id="9" name="Text Placeholder 2"/>
          <p:cNvSpPr>
            <a:spLocks noGrp="1"/>
          </p:cNvSpPr>
          <p:nvPr>
            <p:ph type="body" sz="quarter" idx="14" hasCustomPrompt="1"/>
          </p:nvPr>
        </p:nvSpPr>
        <p:spPr>
          <a:xfrm>
            <a:off x="114259" y="230310"/>
            <a:ext cx="11801967" cy="746124"/>
          </a:xfrm>
        </p:spPr>
        <p:txBody>
          <a:bodyPr>
            <a:noAutofit/>
          </a:bodyPr>
          <a:lstStyle>
            <a:lvl1pPr marL="0" indent="0">
              <a:buFontTx/>
              <a:buNone/>
              <a:defRPr lang="en-US" sz="3800" b="1" i="0" kern="1200" baseline="0" dirty="0" smtClean="0">
                <a:solidFill>
                  <a:schemeClr val="tx1"/>
                </a:solidFill>
                <a:effectLst/>
                <a:latin typeface="+mj-lt"/>
                <a:ea typeface="+mj-ea"/>
                <a:cs typeface="+mj-cs"/>
              </a:defRPr>
            </a:lvl1pPr>
          </a:lstStyle>
          <a:p>
            <a:pPr lvl="0"/>
            <a:r>
              <a:rPr lang="en-US" dirty="0"/>
              <a:t>Name Here, MD</a:t>
            </a:r>
          </a:p>
        </p:txBody>
      </p:sp>
      <p:sp>
        <p:nvSpPr>
          <p:cNvPr id="10" name="Picture Placeholder 5"/>
          <p:cNvSpPr>
            <a:spLocks noGrp="1"/>
          </p:cNvSpPr>
          <p:nvPr>
            <p:ph type="pic" sz="quarter" idx="15"/>
          </p:nvPr>
        </p:nvSpPr>
        <p:spPr>
          <a:xfrm>
            <a:off x="157147" y="1151236"/>
            <a:ext cx="3587540" cy="2797115"/>
          </a:xfrm>
        </p:spPr>
        <p:txBody>
          <a:bodyPr/>
          <a:lstStyle>
            <a:lvl1pPr marL="0" indent="0">
              <a:buNone/>
              <a:defRPr/>
            </a:lvl1pPr>
          </a:lstStyle>
          <a:p>
            <a:r>
              <a:rPr lang="en-US"/>
              <a:t>Click icon to add picture</a:t>
            </a:r>
            <a:endParaRPr lang="en-US" dirty="0"/>
          </a:p>
        </p:txBody>
      </p:sp>
      <p:cxnSp>
        <p:nvCxnSpPr>
          <p:cNvPr id="11" name="Straight Connector 10"/>
          <p:cNvCxnSpPr/>
          <p:nvPr userDrawn="1"/>
        </p:nvCxnSpPr>
        <p:spPr>
          <a:xfrm>
            <a:off x="282264" y="741069"/>
            <a:ext cx="10386477" cy="0"/>
          </a:xfrm>
          <a:prstGeom prst="line">
            <a:avLst/>
          </a:prstGeom>
          <a:ln w="31750">
            <a:solidFill>
              <a:srgbClr val="6889B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294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line title &amp;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41399" y="1825625"/>
            <a:ext cx="5179476" cy="4351338"/>
          </a:xfrm>
        </p:spPr>
        <p:txBody>
          <a:bodyPr/>
          <a:lstStyle>
            <a:lvl1pPr marL="0" inden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3276" y="1825625"/>
            <a:ext cx="5181600" cy="4351338"/>
          </a:xfrm>
        </p:spPr>
        <p:txBody>
          <a:bodyPr/>
          <a:lstStyle>
            <a:lvl1pPr marL="0" inden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hasCustomPrompt="1"/>
          </p:nvPr>
        </p:nvSpPr>
        <p:spPr>
          <a:xfrm>
            <a:off x="1041400" y="245880"/>
            <a:ext cx="11049001" cy="1325563"/>
          </a:xfrm>
        </p:spPr>
        <p:txBody>
          <a:bodyPr>
            <a:normAutofit/>
          </a:bodyPr>
          <a:lstStyle>
            <a:lvl1pPr algn="l">
              <a:defRPr sz="5300" b="1" cap="all" baseline="0">
                <a:solidFill>
                  <a:schemeClr val="tx1"/>
                </a:solidFill>
                <a:effectLst/>
                <a:latin typeface="+mj-lt"/>
              </a:defRPr>
            </a:lvl1pPr>
          </a:lstStyle>
          <a:p>
            <a:r>
              <a:rPr lang="en-US" dirty="0"/>
              <a:t>TITLE HERE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0752" y="6140435"/>
            <a:ext cx="1981205" cy="398883"/>
          </a:xfrm>
          <a:prstGeom prst="rect">
            <a:avLst/>
          </a:prstGeom>
        </p:spPr>
      </p:pic>
      <p:cxnSp>
        <p:nvCxnSpPr>
          <p:cNvPr id="13" name="Straight Connector 12"/>
          <p:cNvCxnSpPr/>
          <p:nvPr userDrawn="1"/>
        </p:nvCxnSpPr>
        <p:spPr>
          <a:xfrm>
            <a:off x="1180039" y="1173331"/>
            <a:ext cx="10386477" cy="0"/>
          </a:xfrm>
          <a:prstGeom prst="line">
            <a:avLst/>
          </a:prstGeom>
          <a:ln w="31750">
            <a:solidFill>
              <a:srgbClr val="6889B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8670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wo line Title &amp; On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41400" y="365129"/>
            <a:ext cx="11005459" cy="1811633"/>
          </a:xfrm>
        </p:spPr>
        <p:txBody>
          <a:bodyPr>
            <a:normAutofit/>
          </a:bodyPr>
          <a:lstStyle>
            <a:lvl1pPr algn="l">
              <a:defRPr sz="5300" b="1" cap="all" baseline="0">
                <a:solidFill>
                  <a:schemeClr val="tx1"/>
                </a:solidFill>
                <a:effectLst/>
                <a:latin typeface="+mj-lt"/>
              </a:defRPr>
            </a:lvl1pPr>
          </a:lstStyle>
          <a:p>
            <a:r>
              <a:rPr lang="en-US" dirty="0"/>
              <a:t>First line TITLE</a:t>
            </a:r>
            <a:br>
              <a:rPr lang="en-US" dirty="0"/>
            </a:br>
            <a:r>
              <a:rPr lang="en-US" dirty="0"/>
              <a:t>second TITLE HERE</a:t>
            </a:r>
          </a:p>
        </p:txBody>
      </p:sp>
      <p:sp>
        <p:nvSpPr>
          <p:cNvPr id="3" name="Content Placeholder 2"/>
          <p:cNvSpPr>
            <a:spLocks noGrp="1"/>
          </p:cNvSpPr>
          <p:nvPr>
            <p:ph idx="1"/>
          </p:nvPr>
        </p:nvSpPr>
        <p:spPr>
          <a:xfrm>
            <a:off x="1041398" y="2307387"/>
            <a:ext cx="10796211" cy="3603556"/>
          </a:xfrm>
        </p:spPr>
        <p:txBody>
          <a:bodyPr/>
          <a:lstStyle>
            <a:lvl1pPr marL="0" inden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0752" y="6140435"/>
            <a:ext cx="1981205" cy="398883"/>
          </a:xfrm>
          <a:prstGeom prst="rect">
            <a:avLst/>
          </a:prstGeom>
        </p:spPr>
      </p:pic>
      <p:cxnSp>
        <p:nvCxnSpPr>
          <p:cNvPr id="7" name="Straight Connector 6"/>
          <p:cNvCxnSpPr>
            <a:cxnSpLocks/>
          </p:cNvCxnSpPr>
          <p:nvPr userDrawn="1"/>
        </p:nvCxnSpPr>
        <p:spPr>
          <a:xfrm>
            <a:off x="0" y="1960731"/>
            <a:ext cx="12192000" cy="0"/>
          </a:xfrm>
          <a:prstGeom prst="line">
            <a:avLst/>
          </a:prstGeom>
          <a:ln w="31750">
            <a:solidFill>
              <a:srgbClr val="94454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6259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7AC27-CB89-4AFF-AA3D-A318629BBDB6}"/>
              </a:ext>
            </a:extLst>
          </p:cNvPr>
          <p:cNvSpPr>
            <a:spLocks noGrp="1"/>
          </p:cNvSpPr>
          <p:nvPr>
            <p:ph type="ctrTitle"/>
          </p:nvPr>
        </p:nvSpPr>
        <p:spPr>
          <a:xfrm>
            <a:off x="1524000" y="1601765"/>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A8EAAD-FE7D-4D93-9067-C4D89DDE7AF7}"/>
              </a:ext>
            </a:extLst>
          </p:cNvPr>
          <p:cNvSpPr>
            <a:spLocks noGrp="1"/>
          </p:cNvSpPr>
          <p:nvPr>
            <p:ph type="subTitle" idx="1"/>
          </p:nvPr>
        </p:nvSpPr>
        <p:spPr>
          <a:xfrm>
            <a:off x="1524000" y="4095719"/>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7699D7-57A9-4E2F-8CBE-B65157356855}"/>
              </a:ext>
            </a:extLst>
          </p:cNvPr>
          <p:cNvSpPr>
            <a:spLocks noGrp="1"/>
          </p:cNvSpPr>
          <p:nvPr>
            <p:ph type="dt" sz="half" idx="10"/>
          </p:nvPr>
        </p:nvSpPr>
        <p:spPr/>
        <p:txBody>
          <a:bodyPr/>
          <a:lstStyle/>
          <a:p>
            <a:fld id="{EF204C0F-5359-4E07-B630-DDD229EE2085}" type="datetimeFigureOut">
              <a:rPr lang="en-US" smtClean="0"/>
              <a:t>5/15/2020</a:t>
            </a:fld>
            <a:endParaRPr lang="en-US"/>
          </a:p>
        </p:txBody>
      </p:sp>
      <p:sp>
        <p:nvSpPr>
          <p:cNvPr id="5" name="Footer Placeholder 4">
            <a:extLst>
              <a:ext uri="{FF2B5EF4-FFF2-40B4-BE49-F238E27FC236}">
                <a16:creationId xmlns:a16="http://schemas.microsoft.com/office/drawing/2014/main" id="{A90D0040-B603-4599-B76C-BC1C5B8632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1D0FC2-5DD7-4F44-B636-E815DE38BC59}"/>
              </a:ext>
            </a:extLst>
          </p:cNvPr>
          <p:cNvSpPr>
            <a:spLocks noGrp="1"/>
          </p:cNvSpPr>
          <p:nvPr>
            <p:ph type="sldNum" sz="quarter" idx="12"/>
          </p:nvPr>
        </p:nvSpPr>
        <p:spPr/>
        <p:txBody>
          <a:bodyPr/>
          <a:lstStyle/>
          <a:p>
            <a:fld id="{4198B9EF-61BA-42CC-9206-1FB60760CD64}" type="slidenum">
              <a:rPr lang="en-US" smtClean="0"/>
              <a:t>‹#›</a:t>
            </a:fld>
            <a:endParaRPr lang="en-US"/>
          </a:p>
        </p:txBody>
      </p:sp>
      <p:sp>
        <p:nvSpPr>
          <p:cNvPr id="13" name="TextBox 12">
            <a:extLst>
              <a:ext uri="{FF2B5EF4-FFF2-40B4-BE49-F238E27FC236}">
                <a16:creationId xmlns:a16="http://schemas.microsoft.com/office/drawing/2014/main" id="{3D941473-92B9-40C5-9CFA-A742CD129016}"/>
              </a:ext>
            </a:extLst>
          </p:cNvPr>
          <p:cNvSpPr txBox="1"/>
          <p:nvPr userDrawn="1"/>
        </p:nvSpPr>
        <p:spPr>
          <a:xfrm>
            <a:off x="838200" y="6305981"/>
            <a:ext cx="11064240" cy="415498"/>
          </a:xfrm>
          <a:prstGeom prst="rect">
            <a:avLst/>
          </a:prstGeom>
          <a:noFill/>
        </p:spPr>
        <p:txBody>
          <a:bodyPr wrap="square" rtlCol="0">
            <a:spAutoFit/>
          </a:bodyPr>
          <a:lstStyle/>
          <a:p>
            <a:r>
              <a:rPr lang="en-US" sz="1050" dirty="0"/>
              <a:t>The Transition to Practice Lectures Series is produced by the American Orthopaedic Association (AOA) in collaboration with the Fellowship Education Coalition comprised of the following </a:t>
            </a:r>
            <a:r>
              <a:rPr lang="en-US" sz="1050" dirty="0" err="1"/>
              <a:t>orthopaedic</a:t>
            </a:r>
            <a:r>
              <a:rPr lang="en-US" sz="1050" dirty="0"/>
              <a:t> societies: AOA/CORD, AAHKS, AANA, AAOS, ABOS, ACGME, AOFAS, AOSSM, ASES, NASS, OTA and POSNA. ©2020 The American Orthopaedic Association</a:t>
            </a:r>
          </a:p>
        </p:txBody>
      </p:sp>
      <p:pic>
        <p:nvPicPr>
          <p:cNvPr id="9" name="Picture 8" descr="A screenshot of a cell phone&#10;&#10;Description automatically generated">
            <a:extLst>
              <a:ext uri="{FF2B5EF4-FFF2-40B4-BE49-F238E27FC236}">
                <a16:creationId xmlns:a16="http://schemas.microsoft.com/office/drawing/2014/main" id="{FF3F78E9-981A-4593-922D-5A00FF41AA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12"/>
            <a:ext cx="12192000" cy="2547854"/>
          </a:xfrm>
          <a:prstGeom prst="rect">
            <a:avLst/>
          </a:prstGeom>
        </p:spPr>
      </p:pic>
    </p:spTree>
    <p:extLst>
      <p:ext uri="{BB962C8B-B14F-4D97-AF65-F5344CB8AC3E}">
        <p14:creationId xmlns:p14="http://schemas.microsoft.com/office/powerpoint/2010/main" val="48223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2C870-D63B-4438-B97F-8E060568C45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44B4938-76D0-43AB-A238-3E579C30BA58}"/>
              </a:ext>
            </a:extLst>
          </p:cNvPr>
          <p:cNvSpPr>
            <a:spLocks noGrp="1"/>
          </p:cNvSpPr>
          <p:nvPr>
            <p:ph idx="1"/>
          </p:nvPr>
        </p:nvSpPr>
        <p:spPr>
          <a:xfrm>
            <a:off x="838200" y="1825625"/>
            <a:ext cx="10515600" cy="40855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613920-4354-4F97-BEEC-B5DE7110B7C1}"/>
              </a:ext>
            </a:extLst>
          </p:cNvPr>
          <p:cNvSpPr>
            <a:spLocks noGrp="1"/>
          </p:cNvSpPr>
          <p:nvPr>
            <p:ph type="dt" sz="half" idx="10"/>
          </p:nvPr>
        </p:nvSpPr>
        <p:spPr/>
        <p:txBody>
          <a:bodyPr/>
          <a:lstStyle/>
          <a:p>
            <a:fld id="{EF204C0F-5359-4E07-B630-DDD229EE2085}" type="datetimeFigureOut">
              <a:rPr lang="en-US" smtClean="0"/>
              <a:t>5/15/2020</a:t>
            </a:fld>
            <a:endParaRPr lang="en-US"/>
          </a:p>
        </p:txBody>
      </p:sp>
      <p:sp>
        <p:nvSpPr>
          <p:cNvPr id="5" name="Footer Placeholder 4">
            <a:extLst>
              <a:ext uri="{FF2B5EF4-FFF2-40B4-BE49-F238E27FC236}">
                <a16:creationId xmlns:a16="http://schemas.microsoft.com/office/drawing/2014/main" id="{AB426131-1C46-423A-B099-0337C9151D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01C9EA-FA03-40B5-9F9D-51806C81EB31}"/>
              </a:ext>
            </a:extLst>
          </p:cNvPr>
          <p:cNvSpPr>
            <a:spLocks noGrp="1"/>
          </p:cNvSpPr>
          <p:nvPr>
            <p:ph type="sldNum" sz="quarter" idx="12"/>
          </p:nvPr>
        </p:nvSpPr>
        <p:spPr/>
        <p:txBody>
          <a:bodyPr/>
          <a:lstStyle/>
          <a:p>
            <a:fld id="{4198B9EF-61BA-42CC-9206-1FB60760CD64}" type="slidenum">
              <a:rPr lang="en-US" smtClean="0"/>
              <a:t>‹#›</a:t>
            </a:fld>
            <a:endParaRPr lang="en-US"/>
          </a:p>
        </p:txBody>
      </p:sp>
      <p:cxnSp>
        <p:nvCxnSpPr>
          <p:cNvPr id="10" name="Straight Connector 9">
            <a:extLst>
              <a:ext uri="{FF2B5EF4-FFF2-40B4-BE49-F238E27FC236}">
                <a16:creationId xmlns:a16="http://schemas.microsoft.com/office/drawing/2014/main" id="{EB3D9B4A-56AF-444D-9AAF-07814733A086}"/>
              </a:ext>
            </a:extLst>
          </p:cNvPr>
          <p:cNvCxnSpPr/>
          <p:nvPr userDrawn="1"/>
        </p:nvCxnSpPr>
        <p:spPr>
          <a:xfrm>
            <a:off x="838200" y="1448554"/>
            <a:ext cx="10515600" cy="0"/>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11" name="Picture 10">
            <a:extLst>
              <a:ext uri="{FF2B5EF4-FFF2-40B4-BE49-F238E27FC236}">
                <a16:creationId xmlns:a16="http://schemas.microsoft.com/office/drawing/2014/main" id="{44FBBB29-0E16-4AFD-9C9B-D52A6D3DF0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93" y="6047716"/>
            <a:ext cx="12215186" cy="810284"/>
          </a:xfrm>
          <a:prstGeom prst="rect">
            <a:avLst/>
          </a:prstGeom>
        </p:spPr>
      </p:pic>
    </p:spTree>
    <p:extLst>
      <p:ext uri="{BB962C8B-B14F-4D97-AF65-F5344CB8AC3E}">
        <p14:creationId xmlns:p14="http://schemas.microsoft.com/office/powerpoint/2010/main" val="3316297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83919866"/>
      </p:ext>
    </p:extLst>
  </p:cSld>
  <p:clrMap bg1="lt1" tx1="dk1" bg2="lt2" tx2="dk2" accent1="accent1" accent2="accent2" accent3="accent3" accent4="accent4" accent5="accent5" accent6="accent6" hlink="hlink" folHlink="folHlink"/>
  <p:sldLayoutIdLst>
    <p:sldLayoutId id="2147483737" r:id="rId1"/>
    <p:sldLayoutId id="2147483739" r:id="rId2"/>
    <p:sldLayoutId id="2147483741" r:id="rId3"/>
    <p:sldLayoutId id="2147483743" r:id="rId4"/>
    <p:sldLayoutId id="2147483744" r:id="rId5"/>
    <p:sldLayoutId id="2147483746" r:id="rId6"/>
    <p:sldLayoutId id="2147483747" r:id="rId7"/>
  </p:sldLayoutIdLst>
  <p:txStyles>
    <p:titleStyle>
      <a:lvl1pPr algn="l" defTabSz="914400" rtl="0" eaLnBrk="1" latinLnBrk="0" hangingPunct="1">
        <a:lnSpc>
          <a:spcPct val="90000"/>
        </a:lnSpc>
        <a:spcBef>
          <a:spcPct val="0"/>
        </a:spcBef>
        <a:buNone/>
        <a:defRPr sz="6600" b="0" i="0" kern="1200" baseline="0">
          <a:solidFill>
            <a:schemeClr val="tx1"/>
          </a:solidFill>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C026BF-B1FB-4E34-B52B-7D82AAC87ABE}"/>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A92F91-384C-41C2-A1C4-BE3DAA940D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77C324-77EE-4E56-BF1A-E6246C3920E2}"/>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204C0F-5359-4E07-B630-DDD229EE2085}" type="datetimeFigureOut">
              <a:rPr lang="en-US" smtClean="0"/>
              <a:t>5/15/2020</a:t>
            </a:fld>
            <a:endParaRPr lang="en-US"/>
          </a:p>
        </p:txBody>
      </p:sp>
      <p:sp>
        <p:nvSpPr>
          <p:cNvPr id="5" name="Footer Placeholder 4">
            <a:extLst>
              <a:ext uri="{FF2B5EF4-FFF2-40B4-BE49-F238E27FC236}">
                <a16:creationId xmlns:a16="http://schemas.microsoft.com/office/drawing/2014/main" id="{70046065-49FB-40E2-A289-BDA90BBDF45A}"/>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479B49-BD18-454C-856C-968C73AB05E8}"/>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98B9EF-61BA-42CC-9206-1FB60760CD64}" type="slidenum">
              <a:rPr lang="en-US" smtClean="0"/>
              <a:t>‹#›</a:t>
            </a:fld>
            <a:endParaRPr lang="en-US"/>
          </a:p>
        </p:txBody>
      </p:sp>
    </p:spTree>
    <p:extLst>
      <p:ext uri="{BB962C8B-B14F-4D97-AF65-F5344CB8AC3E}">
        <p14:creationId xmlns:p14="http://schemas.microsoft.com/office/powerpoint/2010/main" val="833313539"/>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hyperlink" Target="https://forms.office.com/Pages/ResponsePage.aspx?id=YaxlJCFLSkWFGEDiT4IEhFsIJifh_y9InKvfGLHuQPlUQ0k0MkRXUlJDUlJETVNKQzdFNUhHRTJISi4u" TargetMode="Externa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hyperlink" Target="https://www.healthecareers.com/aaos/search-jobs/" TargetMode="External"/><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hyperlink" Target="http://careers.jbjsjobs.org/jobs/search/" TargetMode="External"/><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hyperlink" Target="https://careers.jamanetwork.com/" TargetMode="External"/><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s://www.ases-assn.org/about-ases/shoulder-and-elbow-career-opportunities/" TargetMode="External"/><Relationship Id="rId7" Type="http://schemas.openxmlformats.org/officeDocument/2006/relationships/image" Target="../media/image35.png"/><Relationship Id="rId2" Type="http://schemas.openxmlformats.org/officeDocument/2006/relationships/hyperlink" Target="https://www.sportsmed.org/aossmimis/Members/About/Professional_Opportunities/Members/About/Professional_Opportunities.aspx?hkey=d456cec2-4e6b-4477-aa82-bffec74a898c" TargetMode="External"/><Relationship Id="rId1" Type="http://schemas.openxmlformats.org/officeDocument/2006/relationships/slideLayout" Target="../slideLayouts/slideLayout11.xml"/><Relationship Id="rId6" Type="http://schemas.openxmlformats.org/officeDocument/2006/relationships/hyperlink" Target="https://careers.spine.org/" TargetMode="External"/><Relationship Id="rId5" Type="http://schemas.openxmlformats.org/officeDocument/2006/relationships/hyperlink" Target="https://careers.aahks.org/" TargetMode="External"/><Relationship Id="rId10" Type="http://schemas.openxmlformats.org/officeDocument/2006/relationships/image" Target="../media/image38.jpeg"/><Relationship Id="rId4" Type="http://schemas.openxmlformats.org/officeDocument/2006/relationships/hyperlink" Target="http://www.aahks.org/practice-resources/" TargetMode="External"/><Relationship Id="rId9" Type="http://schemas.openxmlformats.org/officeDocument/2006/relationships/image" Target="../media/image37.png"/></Relationships>
</file>

<file path=ppt/slides/_rels/slide55.xml.rels><?xml version="1.0" encoding="UTF-8" standalone="yes"?>
<Relationships xmlns="http://schemas.openxmlformats.org/package/2006/relationships"><Relationship Id="rId8" Type="http://schemas.openxmlformats.org/officeDocument/2006/relationships/hyperlink" Target="https://posna.org/Resources/Job-Board/Find-A-Job" TargetMode="External"/><Relationship Id="rId3" Type="http://schemas.openxmlformats.org/officeDocument/2006/relationships/image" Target="../media/image40.png"/><Relationship Id="rId7" Type="http://schemas.openxmlformats.org/officeDocument/2006/relationships/hyperlink" Target="https://ota.org/careers-practice/job-board" TargetMode="External"/><Relationship Id="rId2" Type="http://schemas.openxmlformats.org/officeDocument/2006/relationships/image" Target="../media/image39.png"/><Relationship Id="rId1" Type="http://schemas.openxmlformats.org/officeDocument/2006/relationships/slideLayout" Target="../slideLayouts/slideLayout11.xml"/><Relationship Id="rId6" Type="http://schemas.openxmlformats.org/officeDocument/2006/relationships/hyperlink" Target="https://ota.org/careers-practice" TargetMode="External"/><Relationship Id="rId5" Type="http://schemas.openxmlformats.org/officeDocument/2006/relationships/hyperlink" Target="https://ota.org/fellowship/young-practitioners" TargetMode="External"/><Relationship Id="rId4" Type="http://schemas.openxmlformats.org/officeDocument/2006/relationships/image" Target="../media/image41.png"/></Relationships>
</file>

<file path=ppt/slides/_rels/slide56.xml.rels><?xml version="1.0" encoding="UTF-8" standalone="yes"?>
<Relationships xmlns="http://schemas.openxmlformats.org/package/2006/relationships"><Relationship Id="rId8" Type="http://schemas.openxmlformats.org/officeDocument/2006/relationships/hyperlink" Target="https://jobs.assh.org/jobs/" TargetMode="External"/><Relationship Id="rId3" Type="http://schemas.openxmlformats.org/officeDocument/2006/relationships/image" Target="../media/image43.png"/><Relationship Id="rId7" Type="http://schemas.openxmlformats.org/officeDocument/2006/relationships/hyperlink" Target="https://www.assh.org/search-results?searchTerm=practice%20management#/score/DESC/0/practice-management/?tabs=videos" TargetMode="External"/><Relationship Id="rId2" Type="http://schemas.openxmlformats.org/officeDocument/2006/relationships/image" Target="../media/image42.png"/><Relationship Id="rId1" Type="http://schemas.openxmlformats.org/officeDocument/2006/relationships/slideLayout" Target="../slideLayouts/slideLayout11.xml"/><Relationship Id="rId6" Type="http://schemas.openxmlformats.org/officeDocument/2006/relationships/hyperlink" Target="https://careers.aofas.org/jobs/" TargetMode="External"/><Relationship Id="rId5" Type="http://schemas.openxmlformats.org/officeDocument/2006/relationships/hyperlink" Target="https://prc.aofas.org/Public/Catalog/Details.aspx?id=gcuLJu7tV/u7OO2C%2bR/7pQ%3d%3d&amp;returnurl=/Users/UserOnlineCourse.aspx?LearningActivityID%3dgcuLJu7tV/u7OO2C%2bR/7pQ%3d%3d" TargetMode="External"/><Relationship Id="rId4" Type="http://schemas.openxmlformats.org/officeDocument/2006/relationships/image" Target="../media/image44.png"/><Relationship Id="rId9" Type="http://schemas.openxmlformats.org/officeDocument/2006/relationships/hyperlink" Target="https://www.aana.org/AANAIMIS/Members/Education/Online_Education/Members/Education/Online-Education.aspx?hkey=fcc3eb02-1a8a-4ea6-8601-1c0d081b5fea"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mailto:cord@aoassn.org?subject=AOA%20SOMOS%20Faculty%20Development%20Lecture%20Series" TargetMode="External"/><Relationship Id="rId2" Type="http://schemas.openxmlformats.org/officeDocument/2006/relationships/hyperlink" Target="https://forms.office.com/Pages/ResponsePage.aspx?id=YaxlJCFLSkWFGEDiT4IEhFsIJifh_y9InKvfGLHuQPlUQ0k0MkRXUlJDUlJETVNKQzdFNUhHRTJISi4u"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D446479-B4B3-554F-9444-1256C2F1B976}"/>
              </a:ext>
            </a:extLst>
          </p:cNvPr>
          <p:cNvSpPr txBox="1"/>
          <p:nvPr/>
        </p:nvSpPr>
        <p:spPr>
          <a:xfrm>
            <a:off x="1524000" y="2921168"/>
            <a:ext cx="9144000" cy="1015663"/>
          </a:xfrm>
          <a:prstGeom prst="rect">
            <a:avLst/>
          </a:prstGeom>
          <a:noFill/>
        </p:spPr>
        <p:txBody>
          <a:bodyPr wrap="square" rtlCol="0">
            <a:spAutoFit/>
          </a:bodyPr>
          <a:lstStyle/>
          <a:p>
            <a:pPr algn="ctr"/>
            <a:r>
              <a:rPr lang="en-US" sz="6000" dirty="0"/>
              <a:t>Choosing a Practice</a:t>
            </a:r>
            <a:endParaRPr lang="en-US" sz="6000" i="1" dirty="0">
              <a:solidFill>
                <a:schemeClr val="accent1">
                  <a:lumMod val="50000"/>
                </a:schemeClr>
              </a:solidFill>
              <a:latin typeface="Imprint MT Shadow" pitchFamily="82" charset="0"/>
            </a:endParaRPr>
          </a:p>
        </p:txBody>
      </p:sp>
      <p:sp>
        <p:nvSpPr>
          <p:cNvPr id="9" name="Subtitle 3">
            <a:extLst>
              <a:ext uri="{FF2B5EF4-FFF2-40B4-BE49-F238E27FC236}">
                <a16:creationId xmlns:a16="http://schemas.microsoft.com/office/drawing/2014/main" id="{FAC2E3A2-CF3F-4B8D-AC83-2108D535522A}"/>
              </a:ext>
            </a:extLst>
          </p:cNvPr>
          <p:cNvSpPr>
            <a:spLocks noGrp="1"/>
          </p:cNvSpPr>
          <p:nvPr>
            <p:ph type="subTitle" idx="1"/>
          </p:nvPr>
        </p:nvSpPr>
        <p:spPr>
          <a:xfrm>
            <a:off x="1524000" y="3864990"/>
            <a:ext cx="9144000" cy="2394407"/>
          </a:xfrm>
        </p:spPr>
        <p:txBody>
          <a:bodyPr>
            <a:normAutofit fontScale="55000" lnSpcReduction="20000"/>
          </a:bodyPr>
          <a:lstStyle/>
          <a:p>
            <a:endParaRPr lang="en-US" dirty="0"/>
          </a:p>
          <a:p>
            <a:r>
              <a:rPr lang="en-US" sz="2500" dirty="0"/>
              <a:t>Representing multiple </a:t>
            </a:r>
            <a:r>
              <a:rPr lang="en-US" sz="2500" dirty="0" err="1"/>
              <a:t>orthopaedic</a:t>
            </a:r>
            <a:r>
              <a:rPr lang="en-US" sz="2500" dirty="0"/>
              <a:t> subspecialty societies,</a:t>
            </a:r>
            <a:br>
              <a:rPr lang="en-US" sz="2500" dirty="0"/>
            </a:br>
            <a:r>
              <a:rPr lang="en-US" sz="2500" dirty="0"/>
              <a:t>the following members of the Fellowship Education Coalition authored this lecture: </a:t>
            </a:r>
          </a:p>
          <a:p>
            <a:r>
              <a:rPr lang="en-US" sz="2500" dirty="0"/>
              <a:t>Rex C. Haydon, MD, PhD, FAOA</a:t>
            </a:r>
          </a:p>
          <a:p>
            <a:r>
              <a:rPr lang="en-US" sz="2500" dirty="0"/>
              <a:t>Lisa K. Cannada, MD, FAOA</a:t>
            </a:r>
          </a:p>
          <a:p>
            <a:r>
              <a:rPr lang="en-US" sz="2500" dirty="0"/>
              <a:t>Frank E. Chiarappa, MD</a:t>
            </a:r>
          </a:p>
          <a:p>
            <a:r>
              <a:rPr lang="en-US" sz="2500" dirty="0"/>
              <a:t>James M. Gregory, MD</a:t>
            </a:r>
          </a:p>
          <a:p>
            <a:r>
              <a:rPr lang="en-US" sz="2500" dirty="0"/>
              <a:t>Marc R. Safran, MD, FAOA</a:t>
            </a:r>
          </a:p>
          <a:p>
            <a:r>
              <a:rPr lang="en-US" sz="2500" dirty="0"/>
              <a:t>Peter Tang, MD, MPH, FAOA</a:t>
            </a:r>
          </a:p>
        </p:txBody>
      </p:sp>
    </p:spTree>
    <p:extLst>
      <p:ext uri="{BB962C8B-B14F-4D97-AF65-F5344CB8AC3E}">
        <p14:creationId xmlns:p14="http://schemas.microsoft.com/office/powerpoint/2010/main" val="1335304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a:latin typeface="+mn-lt"/>
              </a:rPr>
              <a:t>Practice Environments: Current Snapshot</a:t>
            </a:r>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8219"/>
          <a:stretch/>
        </p:blipFill>
        <p:spPr>
          <a:xfrm>
            <a:off x="3215943" y="1551355"/>
            <a:ext cx="6075707" cy="4474977"/>
          </a:xfrm>
        </p:spPr>
      </p:pic>
      <p:sp>
        <p:nvSpPr>
          <p:cNvPr id="7" name="TextBox 6"/>
          <p:cNvSpPr txBox="1"/>
          <p:nvPr/>
        </p:nvSpPr>
        <p:spPr>
          <a:xfrm>
            <a:off x="1564940" y="5795500"/>
            <a:ext cx="4410182" cy="230832"/>
          </a:xfrm>
          <a:prstGeom prst="rect">
            <a:avLst/>
          </a:prstGeom>
          <a:noFill/>
        </p:spPr>
        <p:txBody>
          <a:bodyPr wrap="none" rtlCol="0">
            <a:spAutoFit/>
          </a:bodyPr>
          <a:lstStyle/>
          <a:p>
            <a:r>
              <a:rPr lang="en-US" sz="900" i="1" dirty="0"/>
              <a:t>Source:  AAOS Now (Aug 2019): 2018 OPUS Survey Illustrates Interesting </a:t>
            </a:r>
            <a:r>
              <a:rPr lang="en-US" sz="900" i="1" dirty="0" err="1"/>
              <a:t>Orthopaedic</a:t>
            </a:r>
            <a:r>
              <a:rPr lang="en-US" sz="900" i="1" dirty="0"/>
              <a:t> Data</a:t>
            </a:r>
          </a:p>
        </p:txBody>
      </p:sp>
    </p:spTree>
    <p:extLst>
      <p:ext uri="{BB962C8B-B14F-4D97-AF65-F5344CB8AC3E}">
        <p14:creationId xmlns:p14="http://schemas.microsoft.com/office/powerpoint/2010/main" val="4121855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mn-lt"/>
              </a:rPr>
              <a:t>Practice Size:  Current Data and Trends</a:t>
            </a:r>
          </a:p>
        </p:txBody>
      </p:sp>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8633" y="1632937"/>
            <a:ext cx="7494734" cy="4086225"/>
          </a:xfrm>
        </p:spPr>
      </p:pic>
      <p:sp>
        <p:nvSpPr>
          <p:cNvPr id="13" name="TextBox 12"/>
          <p:cNvSpPr txBox="1"/>
          <p:nvPr/>
        </p:nvSpPr>
        <p:spPr>
          <a:xfrm>
            <a:off x="3559205" y="5661406"/>
            <a:ext cx="5311069" cy="230832"/>
          </a:xfrm>
          <a:prstGeom prst="rect">
            <a:avLst/>
          </a:prstGeom>
          <a:noFill/>
        </p:spPr>
        <p:txBody>
          <a:bodyPr wrap="none" rtlCol="0">
            <a:spAutoFit/>
          </a:bodyPr>
          <a:lstStyle/>
          <a:p>
            <a:r>
              <a:rPr lang="en-US" sz="900" i="1" dirty="0"/>
              <a:t>Source:  AAOS Now (Sept 2019): A Snapshot of U.S. </a:t>
            </a:r>
            <a:r>
              <a:rPr lang="en-US" sz="900" i="1" dirty="0" err="1"/>
              <a:t>Orthopaedic</a:t>
            </a:r>
            <a:r>
              <a:rPr lang="en-US" sz="900" i="1" dirty="0"/>
              <a:t> Surgeons: Results from the 2018 OPUS Survey</a:t>
            </a:r>
          </a:p>
        </p:txBody>
      </p:sp>
    </p:spTree>
    <p:extLst>
      <p:ext uri="{BB962C8B-B14F-4D97-AF65-F5344CB8AC3E}">
        <p14:creationId xmlns:p14="http://schemas.microsoft.com/office/powerpoint/2010/main" val="2190398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mn-lt"/>
              </a:rPr>
              <a:t>Part I: Summary</a:t>
            </a:r>
          </a:p>
        </p:txBody>
      </p:sp>
      <p:sp>
        <p:nvSpPr>
          <p:cNvPr id="3" name="Content Placeholder 2"/>
          <p:cNvSpPr>
            <a:spLocks noGrp="1"/>
          </p:cNvSpPr>
          <p:nvPr>
            <p:ph idx="1"/>
          </p:nvPr>
        </p:nvSpPr>
        <p:spPr>
          <a:xfrm>
            <a:off x="838200" y="1770761"/>
            <a:ext cx="10515600" cy="4085570"/>
          </a:xfrm>
        </p:spPr>
        <p:txBody>
          <a:bodyPr>
            <a:noAutofit/>
          </a:bodyPr>
          <a:lstStyle/>
          <a:p>
            <a:pPr>
              <a:spcBef>
                <a:spcPts val="0"/>
              </a:spcBef>
            </a:pPr>
            <a:r>
              <a:rPr lang="en-US" sz="3200" dirty="0"/>
              <a:t>Wide variations in the density of </a:t>
            </a:r>
            <a:r>
              <a:rPr lang="en-US" sz="3200" dirty="0" err="1"/>
              <a:t>orthopaedic</a:t>
            </a:r>
            <a:r>
              <a:rPr lang="en-US" sz="3200" dirty="0"/>
              <a:t> surgeons across US</a:t>
            </a:r>
          </a:p>
          <a:p>
            <a:pPr>
              <a:spcBef>
                <a:spcPts val="0"/>
              </a:spcBef>
            </a:pPr>
            <a:r>
              <a:rPr lang="en-US" sz="3200" dirty="0"/>
              <a:t>Average age is increasing. Surgeons staying in practice longer</a:t>
            </a:r>
          </a:p>
          <a:p>
            <a:pPr>
              <a:spcBef>
                <a:spcPts val="0"/>
              </a:spcBef>
            </a:pPr>
            <a:r>
              <a:rPr lang="en-US" sz="3200" dirty="0"/>
              <a:t>Slow increase in women and under-represented minority in workforce</a:t>
            </a:r>
          </a:p>
          <a:p>
            <a:pPr>
              <a:spcBef>
                <a:spcPts val="0"/>
              </a:spcBef>
            </a:pPr>
            <a:r>
              <a:rPr lang="en-US" sz="3200" dirty="0"/>
              <a:t>Increasing sub-specialization over time</a:t>
            </a:r>
          </a:p>
          <a:p>
            <a:pPr>
              <a:spcBef>
                <a:spcPts val="0"/>
              </a:spcBef>
            </a:pPr>
            <a:r>
              <a:rPr lang="en-US" sz="3200" dirty="0"/>
              <a:t>Trends towards practicing in larger groups that are increasingly owned by hospitals/health systems</a:t>
            </a:r>
          </a:p>
        </p:txBody>
      </p:sp>
    </p:spTree>
    <p:extLst>
      <p:ext uri="{BB962C8B-B14F-4D97-AF65-F5344CB8AC3E}">
        <p14:creationId xmlns:p14="http://schemas.microsoft.com/office/powerpoint/2010/main" val="3207419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latin typeface="+mn-lt"/>
              </a:rPr>
            </a:br>
            <a:r>
              <a:rPr lang="en-US" dirty="0">
                <a:latin typeface="+mn-lt"/>
              </a:rPr>
              <a:t>Part II: Elements of Selecting a Practice</a:t>
            </a:r>
            <a:br>
              <a:rPr lang="en-US" dirty="0">
                <a:latin typeface="+mn-lt"/>
              </a:rPr>
            </a:br>
            <a:endParaRPr lang="en-US" dirty="0">
              <a:latin typeface="+mn-lt"/>
            </a:endParaRPr>
          </a:p>
        </p:txBody>
      </p:sp>
      <p:sp>
        <p:nvSpPr>
          <p:cNvPr id="5" name="Subtitle 4"/>
          <p:cNvSpPr>
            <a:spLocks noGrp="1"/>
          </p:cNvSpPr>
          <p:nvPr>
            <p:ph idx="1"/>
          </p:nvPr>
        </p:nvSpPr>
        <p:spPr/>
        <p:txBody>
          <a:bodyPr>
            <a:noAutofit/>
          </a:bodyPr>
          <a:lstStyle/>
          <a:p>
            <a:r>
              <a:rPr lang="en-US" sz="3600" dirty="0"/>
              <a:t>Decide how to decide</a:t>
            </a:r>
          </a:p>
          <a:p>
            <a:r>
              <a:rPr lang="en-US" sz="3600" dirty="0"/>
              <a:t>Know yourself</a:t>
            </a:r>
          </a:p>
          <a:p>
            <a:r>
              <a:rPr lang="en-US" sz="3600" dirty="0"/>
              <a:t>Ask the big questions</a:t>
            </a:r>
          </a:p>
          <a:p>
            <a:r>
              <a:rPr lang="en-US" sz="3600" dirty="0"/>
              <a:t>Think about long-term goals</a:t>
            </a:r>
          </a:p>
          <a:p>
            <a:r>
              <a:rPr lang="en-US" sz="3600" dirty="0"/>
              <a:t>Look at the details</a:t>
            </a:r>
          </a:p>
          <a:p>
            <a:endParaRPr lang="en-US" sz="3600" dirty="0"/>
          </a:p>
          <a:p>
            <a:endParaRPr lang="en-US" sz="1800" dirty="0"/>
          </a:p>
        </p:txBody>
      </p:sp>
    </p:spTree>
    <p:extLst>
      <p:ext uri="{BB962C8B-B14F-4D97-AF65-F5344CB8AC3E}">
        <p14:creationId xmlns:p14="http://schemas.microsoft.com/office/powerpoint/2010/main" val="2007109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75141" y="365129"/>
            <a:ext cx="1488290" cy="990390"/>
          </a:xfrm>
          <a:prstGeom prst="rect">
            <a:avLst/>
          </a:prstGeom>
          <a:effectLst>
            <a:outerShdw blurRad="50800" dist="50800" dir="5400000" sx="1000" sy="1000" algn="ctr" rotWithShape="0">
              <a:srgbClr val="000000"/>
            </a:outerShdw>
          </a:effectLst>
        </p:spPr>
      </p:pic>
      <p:sp>
        <p:nvSpPr>
          <p:cNvPr id="3" name="Title 2"/>
          <p:cNvSpPr>
            <a:spLocks noGrp="1"/>
          </p:cNvSpPr>
          <p:nvPr>
            <p:ph type="title"/>
          </p:nvPr>
        </p:nvSpPr>
        <p:spPr/>
        <p:txBody>
          <a:bodyPr>
            <a:normAutofit/>
          </a:bodyPr>
          <a:lstStyle/>
          <a:p>
            <a:r>
              <a:rPr lang="en-US" sz="3600" dirty="0">
                <a:latin typeface="+mn-lt"/>
              </a:rPr>
              <a:t>Step 1 – How Do We Make Decisions?</a:t>
            </a:r>
          </a:p>
        </p:txBody>
      </p:sp>
      <p:sp>
        <p:nvSpPr>
          <p:cNvPr id="5" name="Subtitle 4"/>
          <p:cNvSpPr>
            <a:spLocks noGrp="1"/>
          </p:cNvSpPr>
          <p:nvPr>
            <p:ph idx="1"/>
          </p:nvPr>
        </p:nvSpPr>
        <p:spPr>
          <a:xfrm>
            <a:off x="838200" y="1792208"/>
            <a:ext cx="10515600" cy="4085570"/>
          </a:xfrm>
        </p:spPr>
        <p:txBody>
          <a:bodyPr>
            <a:noAutofit/>
          </a:bodyPr>
          <a:lstStyle/>
          <a:p>
            <a:pPr>
              <a:lnSpc>
                <a:spcPct val="100000"/>
              </a:lnSpc>
              <a:spcBef>
                <a:spcPts val="0"/>
              </a:spcBef>
            </a:pPr>
            <a:r>
              <a:rPr lang="en-US" sz="3200" dirty="0"/>
              <a:t>Choosing a practice is a complex decision, with incomplete information</a:t>
            </a:r>
          </a:p>
          <a:p>
            <a:pPr>
              <a:lnSpc>
                <a:spcPct val="100000"/>
              </a:lnSpc>
              <a:spcBef>
                <a:spcPts val="0"/>
              </a:spcBef>
            </a:pPr>
            <a:r>
              <a:rPr lang="en-US" sz="3200" dirty="0"/>
              <a:t>We encounter this type of decision commonly as </a:t>
            </a:r>
            <a:r>
              <a:rPr lang="en-US" sz="3200" dirty="0" err="1"/>
              <a:t>orthopaedic</a:t>
            </a:r>
            <a:r>
              <a:rPr lang="en-US" sz="3200" dirty="0"/>
              <a:t> surgeons</a:t>
            </a:r>
          </a:p>
          <a:p>
            <a:pPr lvl="1">
              <a:lnSpc>
                <a:spcPct val="100000"/>
              </a:lnSpc>
              <a:spcBef>
                <a:spcPts val="0"/>
              </a:spcBef>
              <a:buFont typeface="Courier New" panose="02070309020205020404" pitchFamily="49" charset="0"/>
              <a:buChar char="o"/>
            </a:pPr>
            <a:r>
              <a:rPr lang="en-US" dirty="0"/>
              <a:t>In clinical situations we are trained to make these decisions via evidence-based guidelines, expert opinion, or previous experience</a:t>
            </a:r>
          </a:p>
          <a:p>
            <a:pPr marL="685800" lvl="2" indent="-228600">
              <a:lnSpc>
                <a:spcPct val="100000"/>
              </a:lnSpc>
              <a:spcBef>
                <a:spcPts val="0"/>
              </a:spcBef>
              <a:buFont typeface="Courier New" panose="02070309020205020404" pitchFamily="49" charset="0"/>
              <a:buChar char="o"/>
            </a:pPr>
            <a:r>
              <a:rPr lang="en-US" sz="2400" dirty="0"/>
              <a:t>Residency and fellowship decisions are outsourced to the match process</a:t>
            </a:r>
          </a:p>
          <a:p>
            <a:pPr marL="228600" lvl="1" indent="-228600">
              <a:lnSpc>
                <a:spcPct val="100000"/>
              </a:lnSpc>
              <a:spcBef>
                <a:spcPts val="0"/>
              </a:spcBef>
            </a:pPr>
            <a:r>
              <a:rPr lang="en-US" sz="3200" dirty="0"/>
              <a:t>Are these the right tools for deciding on a practice?</a:t>
            </a:r>
          </a:p>
        </p:txBody>
      </p:sp>
    </p:spTree>
    <p:extLst>
      <p:ext uri="{BB962C8B-B14F-4D97-AF65-F5344CB8AC3E}">
        <p14:creationId xmlns:p14="http://schemas.microsoft.com/office/powerpoint/2010/main" val="1335338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7F313-0AED-4E5B-94A5-963212C93006}"/>
              </a:ext>
            </a:extLst>
          </p:cNvPr>
          <p:cNvSpPr>
            <a:spLocks noGrp="1"/>
          </p:cNvSpPr>
          <p:nvPr>
            <p:ph type="title"/>
          </p:nvPr>
        </p:nvSpPr>
        <p:spPr/>
        <p:txBody>
          <a:bodyPr>
            <a:normAutofit/>
          </a:bodyPr>
          <a:lstStyle/>
          <a:p>
            <a:r>
              <a:rPr lang="en-US" sz="3600" dirty="0">
                <a:latin typeface="+mn-lt"/>
              </a:rPr>
              <a:t>Step 1 – How Do We Make Decisions?</a:t>
            </a:r>
          </a:p>
        </p:txBody>
      </p:sp>
      <p:sp>
        <p:nvSpPr>
          <p:cNvPr id="5" name="Subtitle 4"/>
          <p:cNvSpPr>
            <a:spLocks noGrp="1"/>
          </p:cNvSpPr>
          <p:nvPr>
            <p:ph idx="1"/>
          </p:nvPr>
        </p:nvSpPr>
        <p:spPr>
          <a:xfrm>
            <a:off x="838200" y="1689744"/>
            <a:ext cx="10515600" cy="4085570"/>
          </a:xfrm>
        </p:spPr>
        <p:txBody>
          <a:bodyPr>
            <a:noAutofit/>
          </a:bodyPr>
          <a:lstStyle/>
          <a:p>
            <a:r>
              <a:rPr lang="en-US" sz="3200" dirty="0"/>
              <a:t>Most business leaders who are faced with new situations and complex decisions default to experience with familiar decision-making tools</a:t>
            </a:r>
            <a:r>
              <a:rPr lang="en-US" sz="2400" baseline="34000" dirty="0"/>
              <a:t>1</a:t>
            </a:r>
          </a:p>
          <a:p>
            <a:pPr lvl="1">
              <a:buFont typeface="Courier New" panose="02070309020205020404" pitchFamily="49" charset="0"/>
              <a:buChar char="o"/>
            </a:pPr>
            <a:r>
              <a:rPr lang="en-US" dirty="0"/>
              <a:t>Can lead to bad decisions, because the tool is not appropriately matched to the scenario</a:t>
            </a:r>
          </a:p>
          <a:p>
            <a:pPr marL="685800" lvl="2" indent="-228600">
              <a:buFont typeface="Courier New" panose="02070309020205020404" pitchFamily="49" charset="0"/>
              <a:buChar char="o"/>
            </a:pPr>
            <a:r>
              <a:rPr lang="en-US" sz="2400" dirty="0"/>
              <a:t>Most fellows/residents have no experience choosing a practice, and may fall into the same pattern as a result </a:t>
            </a:r>
          </a:p>
          <a:p>
            <a:pPr marL="457212" lvl="1" indent="-457200"/>
            <a:r>
              <a:rPr lang="en-US" sz="3200" dirty="0"/>
              <a:t>We need to “decide how to decide”</a:t>
            </a:r>
          </a:p>
          <a:p>
            <a:pPr marL="914400" lvl="2" indent="-457200">
              <a:buFont typeface="Courier New" panose="02070309020205020404" pitchFamily="49" charset="0"/>
              <a:buChar char="o"/>
            </a:pPr>
            <a:r>
              <a:rPr lang="en-US" sz="2400" dirty="0"/>
              <a:t>Consciously develop a new decision-making tool</a:t>
            </a:r>
          </a:p>
          <a:p>
            <a:pPr marL="914400" lvl="2" indent="-457200">
              <a:buFont typeface="Courier New" panose="02070309020205020404" pitchFamily="49" charset="0"/>
              <a:buChar char="o"/>
            </a:pPr>
            <a:r>
              <a:rPr lang="en-US" sz="2400" dirty="0"/>
              <a:t>Self-knowledge</a:t>
            </a:r>
          </a:p>
          <a:p>
            <a:pPr lvl="1"/>
            <a:endParaRPr lang="en-US" sz="2800" dirty="0"/>
          </a:p>
          <a:p>
            <a:endParaRPr lang="en-US" sz="3200" dirty="0"/>
          </a:p>
          <a:p>
            <a:endParaRPr lang="en-US" sz="3200" dirty="0"/>
          </a:p>
          <a:p>
            <a:pPr marL="0" indent="0">
              <a:buNone/>
            </a:pPr>
            <a:endParaRPr lang="en-US" sz="3200" dirty="0"/>
          </a:p>
          <a:p>
            <a:endParaRPr lang="en-US" sz="3200" dirty="0"/>
          </a:p>
          <a:p>
            <a:endParaRPr lang="en-US" sz="1600" dirty="0"/>
          </a:p>
        </p:txBody>
      </p:sp>
      <p:sp>
        <p:nvSpPr>
          <p:cNvPr id="4" name="TextBox 3"/>
          <p:cNvSpPr txBox="1"/>
          <p:nvPr/>
        </p:nvSpPr>
        <p:spPr>
          <a:xfrm>
            <a:off x="7564582" y="5636814"/>
            <a:ext cx="3789218" cy="276999"/>
          </a:xfrm>
          <a:prstGeom prst="rect">
            <a:avLst/>
          </a:prstGeom>
          <a:noFill/>
        </p:spPr>
        <p:txBody>
          <a:bodyPr wrap="square" rtlCol="0">
            <a:spAutoFit/>
          </a:bodyPr>
          <a:lstStyle/>
          <a:p>
            <a:r>
              <a:rPr lang="en-US" sz="1200" dirty="0"/>
              <a:t>1. Courtney H, et al.  </a:t>
            </a:r>
            <a:r>
              <a:rPr lang="en-US" sz="1200" i="1" dirty="0"/>
              <a:t>Harvard Business Review.  </a:t>
            </a:r>
            <a:r>
              <a:rPr lang="en-US" sz="1200" dirty="0"/>
              <a:t>Nov 2013</a:t>
            </a:r>
          </a:p>
        </p:txBody>
      </p:sp>
    </p:spTree>
    <p:extLst>
      <p:ext uri="{BB962C8B-B14F-4D97-AF65-F5344CB8AC3E}">
        <p14:creationId xmlns:p14="http://schemas.microsoft.com/office/powerpoint/2010/main" val="1513839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latin typeface="+mn-lt"/>
              </a:rPr>
              <a:t>Step 2 – Knowing Yourself</a:t>
            </a:r>
          </a:p>
        </p:txBody>
      </p:sp>
      <p:sp>
        <p:nvSpPr>
          <p:cNvPr id="5" name="Subtitle 4"/>
          <p:cNvSpPr>
            <a:spLocks noGrp="1"/>
          </p:cNvSpPr>
          <p:nvPr>
            <p:ph sz="half" idx="1"/>
          </p:nvPr>
        </p:nvSpPr>
        <p:spPr/>
        <p:txBody>
          <a:bodyPr>
            <a:noAutofit/>
          </a:bodyPr>
          <a:lstStyle/>
          <a:p>
            <a:r>
              <a:rPr lang="en-US" dirty="0"/>
              <a:t>Understanding what things are important to you is critically important to landing in a practice you want</a:t>
            </a:r>
          </a:p>
          <a:p>
            <a:r>
              <a:rPr lang="en-US" dirty="0"/>
              <a:t>Begin list before the job search begins</a:t>
            </a:r>
          </a:p>
          <a:p>
            <a:r>
              <a:rPr lang="en-US" dirty="0"/>
              <a:t>Things to consider include, but are not limited to: </a:t>
            </a:r>
          </a:p>
        </p:txBody>
      </p:sp>
      <p:sp>
        <p:nvSpPr>
          <p:cNvPr id="2" name="Content Placeholder 1">
            <a:extLst>
              <a:ext uri="{FF2B5EF4-FFF2-40B4-BE49-F238E27FC236}">
                <a16:creationId xmlns:a16="http://schemas.microsoft.com/office/drawing/2014/main" id="{6173FF0D-6EDF-4C42-A4AB-C611FAF02888}"/>
              </a:ext>
            </a:extLst>
          </p:cNvPr>
          <p:cNvSpPr>
            <a:spLocks noGrp="1"/>
          </p:cNvSpPr>
          <p:nvPr>
            <p:ph sz="half" idx="2"/>
          </p:nvPr>
        </p:nvSpPr>
        <p:spPr/>
        <p:txBody>
          <a:bodyPr>
            <a:normAutofit lnSpcReduction="10000"/>
          </a:bodyPr>
          <a:lstStyle/>
          <a:p>
            <a:r>
              <a:rPr lang="en-US" sz="1600" b="1" dirty="0"/>
              <a:t>Location</a:t>
            </a:r>
          </a:p>
          <a:p>
            <a:pPr lvl="1"/>
            <a:r>
              <a:rPr lang="en-US" sz="1600" dirty="0"/>
              <a:t>Climate, urban/rural, close to family</a:t>
            </a:r>
          </a:p>
          <a:p>
            <a:r>
              <a:rPr lang="en-US" sz="1600" b="1" dirty="0"/>
              <a:t>Income</a:t>
            </a:r>
          </a:p>
          <a:p>
            <a:pPr lvl="1"/>
            <a:r>
              <a:rPr lang="en-US" sz="1600" dirty="0"/>
              <a:t>Guaranteed, high ceiling vs high floor</a:t>
            </a:r>
          </a:p>
          <a:p>
            <a:pPr lvl="1"/>
            <a:r>
              <a:rPr lang="en-US" sz="1600" dirty="0"/>
              <a:t>Passive investment opportunities</a:t>
            </a:r>
          </a:p>
          <a:p>
            <a:r>
              <a:rPr lang="en-US" sz="1600" b="1" dirty="0"/>
              <a:t>Type of Practice</a:t>
            </a:r>
          </a:p>
          <a:p>
            <a:pPr lvl="1"/>
            <a:r>
              <a:rPr lang="en-US" sz="1600" dirty="0"/>
              <a:t>Employed/academic/private/solo practice</a:t>
            </a:r>
          </a:p>
          <a:p>
            <a:pPr lvl="1"/>
            <a:r>
              <a:rPr lang="en-US" sz="1600" dirty="0"/>
              <a:t>Risk tolerance</a:t>
            </a:r>
          </a:p>
          <a:p>
            <a:pPr lvl="1"/>
            <a:r>
              <a:rPr lang="en-US" sz="1600" dirty="0"/>
              <a:t>General, subspecialty, call expectations</a:t>
            </a:r>
          </a:p>
          <a:p>
            <a:r>
              <a:rPr lang="en-US" sz="1600" b="1" dirty="0"/>
              <a:t>Lifestyle</a:t>
            </a:r>
          </a:p>
          <a:p>
            <a:pPr lvl="1"/>
            <a:r>
              <a:rPr lang="en-US" sz="1600" dirty="0"/>
              <a:t>Work hour expectations, time off, flexible hours, after hours coverage</a:t>
            </a:r>
          </a:p>
          <a:p>
            <a:r>
              <a:rPr lang="en-US" sz="1600" b="1" dirty="0"/>
              <a:t>Work Culture</a:t>
            </a:r>
          </a:p>
          <a:p>
            <a:r>
              <a:rPr lang="en-US" sz="1600" b="1" dirty="0"/>
              <a:t>Autonomy</a:t>
            </a:r>
          </a:p>
          <a:p>
            <a:endParaRPr lang="en-US" dirty="0"/>
          </a:p>
        </p:txBody>
      </p:sp>
    </p:spTree>
    <p:extLst>
      <p:ext uri="{BB962C8B-B14F-4D97-AF65-F5344CB8AC3E}">
        <p14:creationId xmlns:p14="http://schemas.microsoft.com/office/powerpoint/2010/main" val="273574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5206" y="3190808"/>
            <a:ext cx="1681779" cy="126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p:cNvPicPr>
          <p:nvPr/>
        </p:nvPicPr>
        <p:blipFill>
          <a:blip r:embed="rId3" cstate="print">
            <a:extLst>
              <a:ext uri="{28A0092B-C50C-407E-A947-70E740481C1C}">
                <a14:useLocalDpi xmlns:a14="http://schemas.microsoft.com/office/drawing/2010/main" val="0"/>
              </a:ext>
            </a:extLst>
          </a:blip>
          <a:srcRect l="10834" t="28751" r="5833" b="3751"/>
          <a:stretch>
            <a:fillRect/>
          </a:stretch>
        </p:blipFill>
        <p:spPr bwMode="auto">
          <a:xfrm>
            <a:off x="8821372" y="4543692"/>
            <a:ext cx="2286128" cy="1234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8896787" y="1696919"/>
            <a:ext cx="2138618" cy="1403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2"/>
          <p:cNvSpPr>
            <a:spLocks noGrp="1"/>
          </p:cNvSpPr>
          <p:nvPr>
            <p:ph type="title"/>
          </p:nvPr>
        </p:nvSpPr>
        <p:spPr/>
        <p:txBody>
          <a:bodyPr>
            <a:normAutofit/>
          </a:bodyPr>
          <a:lstStyle/>
          <a:p>
            <a:r>
              <a:rPr lang="en-US" sz="3600" dirty="0">
                <a:latin typeface="+mn-lt"/>
              </a:rPr>
              <a:t>Step 2 – Knowing Yourself</a:t>
            </a:r>
          </a:p>
        </p:txBody>
      </p:sp>
      <p:sp>
        <p:nvSpPr>
          <p:cNvPr id="2" name="Content Placeholder 1">
            <a:extLst>
              <a:ext uri="{FF2B5EF4-FFF2-40B4-BE49-F238E27FC236}">
                <a16:creationId xmlns:a16="http://schemas.microsoft.com/office/drawing/2014/main" id="{80D03321-4174-440F-9E6C-B05ECE9E4253}"/>
              </a:ext>
            </a:extLst>
          </p:cNvPr>
          <p:cNvSpPr>
            <a:spLocks noGrp="1"/>
          </p:cNvSpPr>
          <p:nvPr>
            <p:ph idx="1"/>
          </p:nvPr>
        </p:nvSpPr>
        <p:spPr>
          <a:xfrm>
            <a:off x="838200" y="1690692"/>
            <a:ext cx="7740192" cy="4085570"/>
          </a:xfrm>
        </p:spPr>
        <p:txBody>
          <a:bodyPr>
            <a:normAutofit fontScale="92500" lnSpcReduction="20000"/>
          </a:bodyPr>
          <a:lstStyle/>
          <a:p>
            <a:pPr marL="0" indent="0">
              <a:spcBef>
                <a:spcPts val="0"/>
              </a:spcBef>
              <a:buNone/>
              <a:defRPr/>
            </a:pPr>
            <a:r>
              <a:rPr lang="en-US" altLang="en-US" sz="3600" dirty="0"/>
              <a:t>Practice Size</a:t>
            </a:r>
            <a:r>
              <a:rPr lang="en-US" altLang="en-US" sz="3200" dirty="0"/>
              <a:t>: Do you want partners in your specialty or do you want to be the solo specialist?</a:t>
            </a:r>
          </a:p>
          <a:p>
            <a:pPr>
              <a:spcBef>
                <a:spcPts val="0"/>
              </a:spcBef>
              <a:defRPr/>
            </a:pPr>
            <a:endParaRPr lang="en-US" altLang="en-US" sz="2000" b="1" dirty="0"/>
          </a:p>
          <a:p>
            <a:pPr lvl="1">
              <a:spcBef>
                <a:spcPts val="0"/>
              </a:spcBef>
              <a:defRPr/>
            </a:pPr>
            <a:r>
              <a:rPr lang="en-US" altLang="en-US" sz="3200" dirty="0"/>
              <a:t>Single Specialty Group</a:t>
            </a:r>
          </a:p>
          <a:p>
            <a:pPr lvl="2">
              <a:spcBef>
                <a:spcPts val="0"/>
              </a:spcBef>
              <a:defRPr/>
            </a:pPr>
            <a:r>
              <a:rPr lang="en-US" altLang="en-US" dirty="0"/>
              <a:t>All Hand or Spine</a:t>
            </a:r>
          </a:p>
          <a:p>
            <a:pPr lvl="2">
              <a:spcBef>
                <a:spcPts val="0"/>
              </a:spcBef>
              <a:defRPr/>
            </a:pPr>
            <a:endParaRPr lang="en-US" altLang="en-US" sz="1600" dirty="0"/>
          </a:p>
          <a:p>
            <a:pPr lvl="1">
              <a:spcBef>
                <a:spcPts val="0"/>
              </a:spcBef>
              <a:defRPr/>
            </a:pPr>
            <a:r>
              <a:rPr lang="en-US" altLang="en-US" sz="3200" dirty="0"/>
              <a:t>Multispecialty Group</a:t>
            </a:r>
          </a:p>
          <a:p>
            <a:pPr lvl="1">
              <a:spcBef>
                <a:spcPts val="0"/>
              </a:spcBef>
              <a:defRPr/>
            </a:pPr>
            <a:endParaRPr lang="en-US" altLang="en-US" sz="2000" dirty="0"/>
          </a:p>
          <a:p>
            <a:pPr lvl="1">
              <a:spcBef>
                <a:spcPts val="0"/>
              </a:spcBef>
              <a:defRPr/>
            </a:pPr>
            <a:r>
              <a:rPr lang="en-US" altLang="en-US" sz="3200" dirty="0"/>
              <a:t>Small Group vs Big Group</a:t>
            </a:r>
          </a:p>
          <a:p>
            <a:pPr lvl="1">
              <a:spcBef>
                <a:spcPts val="0"/>
              </a:spcBef>
              <a:defRPr/>
            </a:pPr>
            <a:endParaRPr lang="en-US" altLang="en-US" sz="2000" dirty="0"/>
          </a:p>
          <a:p>
            <a:pPr lvl="1">
              <a:spcBef>
                <a:spcPts val="0"/>
              </a:spcBef>
              <a:defRPr/>
            </a:pPr>
            <a:r>
              <a:rPr lang="en-US" altLang="en-US" sz="3200" dirty="0"/>
              <a:t>Academic vs Private vs Hospital Based vs HMO</a:t>
            </a:r>
          </a:p>
          <a:p>
            <a:endParaRPr lang="en-US" dirty="0"/>
          </a:p>
        </p:txBody>
      </p:sp>
    </p:spTree>
    <p:extLst>
      <p:ext uri="{BB962C8B-B14F-4D97-AF65-F5344CB8AC3E}">
        <p14:creationId xmlns:p14="http://schemas.microsoft.com/office/powerpoint/2010/main" val="3054891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latin typeface="+mn-lt"/>
              </a:rPr>
              <a:t>Step 2 – Knowing Yourself</a:t>
            </a:r>
          </a:p>
        </p:txBody>
      </p:sp>
      <p:sp>
        <p:nvSpPr>
          <p:cNvPr id="5" name="Subtitle 4"/>
          <p:cNvSpPr>
            <a:spLocks noGrp="1"/>
          </p:cNvSpPr>
          <p:nvPr>
            <p:ph sz="half" idx="1"/>
          </p:nvPr>
        </p:nvSpPr>
        <p:spPr>
          <a:xfrm>
            <a:off x="838200" y="1696661"/>
            <a:ext cx="5109927" cy="4085570"/>
          </a:xfrm>
        </p:spPr>
        <p:txBody>
          <a:bodyPr>
            <a:noAutofit/>
          </a:bodyPr>
          <a:lstStyle/>
          <a:p>
            <a:r>
              <a:rPr lang="en-US" dirty="0"/>
              <a:t>“I want it all” is not helpful</a:t>
            </a:r>
          </a:p>
          <a:p>
            <a:r>
              <a:rPr lang="en-US" dirty="0"/>
              <a:t>List specific priorities</a:t>
            </a:r>
          </a:p>
          <a:p>
            <a:r>
              <a:rPr lang="en-US" dirty="0"/>
              <a:t>Discuss with family</a:t>
            </a:r>
          </a:p>
          <a:p>
            <a:r>
              <a:rPr lang="en-US" dirty="0"/>
              <a:t>Keep list and re-assess as you go through residency, fellowship, and interviews</a:t>
            </a:r>
          </a:p>
          <a:p>
            <a:r>
              <a:rPr lang="en-US" dirty="0"/>
              <a:t>Use list as your decision-making tool to evaluate job opportunities</a:t>
            </a:r>
          </a:p>
          <a:p>
            <a:endParaRPr lang="en-US" sz="3200" dirty="0"/>
          </a:p>
          <a:p>
            <a:endParaRPr lang="en-US" sz="3200" dirty="0"/>
          </a:p>
          <a:p>
            <a:endParaRPr lang="en-US" sz="1600" dirty="0"/>
          </a:p>
        </p:txBody>
      </p:sp>
      <p:sp>
        <p:nvSpPr>
          <p:cNvPr id="2" name="Content Placeholder 1">
            <a:extLst>
              <a:ext uri="{FF2B5EF4-FFF2-40B4-BE49-F238E27FC236}">
                <a16:creationId xmlns:a16="http://schemas.microsoft.com/office/drawing/2014/main" id="{DECD0E96-5506-47F6-AC8E-AD93B375FA7A}"/>
              </a:ext>
            </a:extLst>
          </p:cNvPr>
          <p:cNvSpPr>
            <a:spLocks noGrp="1"/>
          </p:cNvSpPr>
          <p:nvPr>
            <p:ph sz="half" idx="2"/>
          </p:nvPr>
        </p:nvSpPr>
        <p:spPr/>
        <p:txBody>
          <a:bodyPr/>
          <a:lstStyle/>
          <a:p>
            <a:endParaRPr lang="en-US"/>
          </a:p>
        </p:txBody>
      </p:sp>
      <p:pic>
        <p:nvPicPr>
          <p:cNvPr id="10" name="Picture 9"/>
          <p:cNvPicPr>
            <a:picLocks noChangeAspect="1"/>
          </p:cNvPicPr>
          <p:nvPr/>
        </p:nvPicPr>
        <p:blipFill>
          <a:blip r:embed="rId2"/>
          <a:stretch>
            <a:fillRect/>
          </a:stretch>
        </p:blipFill>
        <p:spPr>
          <a:xfrm>
            <a:off x="6214677" y="2247285"/>
            <a:ext cx="5067450" cy="2864211"/>
          </a:xfrm>
          <a:prstGeom prst="rect">
            <a:avLst/>
          </a:prstGeom>
        </p:spPr>
      </p:pic>
    </p:spTree>
    <p:extLst>
      <p:ext uri="{BB962C8B-B14F-4D97-AF65-F5344CB8AC3E}">
        <p14:creationId xmlns:p14="http://schemas.microsoft.com/office/powerpoint/2010/main" val="3745995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latin typeface="+mn-lt"/>
              </a:rPr>
              <a:t>Step 3 – Ask the Big Questions</a:t>
            </a:r>
          </a:p>
        </p:txBody>
      </p:sp>
      <p:sp>
        <p:nvSpPr>
          <p:cNvPr id="5" name="Subtitle 4"/>
          <p:cNvSpPr>
            <a:spLocks noGrp="1"/>
          </p:cNvSpPr>
          <p:nvPr>
            <p:ph idx="1"/>
          </p:nvPr>
        </p:nvSpPr>
        <p:spPr>
          <a:xfrm>
            <a:off x="838200" y="1690692"/>
            <a:ext cx="10515600" cy="4085570"/>
          </a:xfrm>
        </p:spPr>
        <p:txBody>
          <a:bodyPr>
            <a:noAutofit/>
          </a:bodyPr>
          <a:lstStyle/>
          <a:p>
            <a:pPr>
              <a:lnSpc>
                <a:spcPct val="100000"/>
              </a:lnSpc>
              <a:spcBef>
                <a:spcPts val="0"/>
              </a:spcBef>
            </a:pPr>
            <a:r>
              <a:rPr lang="en-US" dirty="0"/>
              <a:t>Before diving into the numbers, think</a:t>
            </a:r>
            <a:br>
              <a:rPr lang="en-US" dirty="0"/>
            </a:br>
            <a:r>
              <a:rPr lang="en-US" dirty="0"/>
              <a:t>big picture</a:t>
            </a:r>
          </a:p>
          <a:p>
            <a:pPr>
              <a:lnSpc>
                <a:spcPct val="100000"/>
              </a:lnSpc>
              <a:spcBef>
                <a:spcPts val="0"/>
              </a:spcBef>
            </a:pPr>
            <a:r>
              <a:rPr lang="en-US" dirty="0"/>
              <a:t>What does your gut tell you?  </a:t>
            </a:r>
          </a:p>
          <a:p>
            <a:pPr lvl="1">
              <a:lnSpc>
                <a:spcPct val="100000"/>
              </a:lnSpc>
              <a:spcBef>
                <a:spcPts val="0"/>
              </a:spcBef>
              <a:buFont typeface="Courier New" panose="02070309020205020404" pitchFamily="49" charset="0"/>
              <a:buChar char="o"/>
            </a:pPr>
            <a:r>
              <a:rPr lang="en-US" dirty="0"/>
              <a:t>Excited about the opportunity?  Hesitant?</a:t>
            </a:r>
            <a:endParaRPr lang="en-US" sz="2800" dirty="0"/>
          </a:p>
          <a:p>
            <a:pPr>
              <a:lnSpc>
                <a:spcPct val="100000"/>
              </a:lnSpc>
              <a:spcBef>
                <a:spcPts val="0"/>
              </a:spcBef>
            </a:pPr>
            <a:r>
              <a:rPr lang="en-US" dirty="0"/>
              <a:t>How does this opportunity line up with your list of preferences?</a:t>
            </a:r>
          </a:p>
          <a:p>
            <a:pPr lvl="1">
              <a:lnSpc>
                <a:spcPct val="100000"/>
              </a:lnSpc>
              <a:spcBef>
                <a:spcPts val="0"/>
              </a:spcBef>
              <a:buFont typeface="Courier New" panose="02070309020205020404" pitchFamily="49" charset="0"/>
              <a:buChar char="o"/>
            </a:pPr>
            <a:r>
              <a:rPr lang="en-US" dirty="0"/>
              <a:t>What sacrifices will you have to make?</a:t>
            </a:r>
            <a:endParaRPr lang="en-US" sz="2800" dirty="0"/>
          </a:p>
          <a:p>
            <a:pPr>
              <a:lnSpc>
                <a:spcPct val="100000"/>
              </a:lnSpc>
              <a:spcBef>
                <a:spcPts val="0"/>
              </a:spcBef>
            </a:pPr>
            <a:r>
              <a:rPr lang="en-US" dirty="0"/>
              <a:t>Can you envision yourself in that practice environment?</a:t>
            </a:r>
          </a:p>
          <a:p>
            <a:pPr lvl="1">
              <a:lnSpc>
                <a:spcPct val="100000"/>
              </a:lnSpc>
              <a:spcBef>
                <a:spcPts val="0"/>
              </a:spcBef>
              <a:buFont typeface="Courier New" panose="02070309020205020404" pitchFamily="49" charset="0"/>
              <a:buChar char="o"/>
            </a:pPr>
            <a:r>
              <a:rPr lang="en-US" dirty="0"/>
              <a:t>If not, trust your judgement, and look somewhere else</a:t>
            </a:r>
          </a:p>
          <a:p>
            <a:pPr marL="342900" lvl="1" indent="0">
              <a:lnSpc>
                <a:spcPct val="100000"/>
              </a:lnSpc>
              <a:spcBef>
                <a:spcPts val="0"/>
              </a:spcBef>
              <a:buNone/>
            </a:pPr>
            <a:endParaRPr lang="en-US" dirty="0"/>
          </a:p>
          <a:p>
            <a:pPr marL="342900" lvl="1" indent="0">
              <a:lnSpc>
                <a:spcPct val="100000"/>
              </a:lnSpc>
              <a:spcBef>
                <a:spcPts val="0"/>
              </a:spcBef>
              <a:buNone/>
            </a:pPr>
            <a:endParaRPr lang="en-US" sz="2800" dirty="0"/>
          </a:p>
          <a:p>
            <a:pPr>
              <a:lnSpc>
                <a:spcPct val="100000"/>
              </a:lnSpc>
              <a:spcBef>
                <a:spcPts val="0"/>
              </a:spcBef>
            </a:pPr>
            <a:endParaRPr lang="en-US" sz="3200" dirty="0"/>
          </a:p>
          <a:p>
            <a:pPr>
              <a:lnSpc>
                <a:spcPct val="100000"/>
              </a:lnSpc>
              <a:spcBef>
                <a:spcPts val="0"/>
              </a:spcBef>
            </a:pPr>
            <a:endParaRPr lang="en-US" sz="3200" dirty="0"/>
          </a:p>
          <a:p>
            <a:pPr marL="0" indent="0">
              <a:lnSpc>
                <a:spcPct val="100000"/>
              </a:lnSpc>
              <a:spcBef>
                <a:spcPts val="0"/>
              </a:spcBef>
              <a:buNone/>
            </a:pPr>
            <a:endParaRPr lang="en-US" sz="3200" dirty="0"/>
          </a:p>
          <a:p>
            <a:pPr>
              <a:lnSpc>
                <a:spcPct val="100000"/>
              </a:lnSpc>
              <a:spcBef>
                <a:spcPts val="0"/>
              </a:spcBef>
            </a:pPr>
            <a:endParaRPr lang="en-US" sz="1800" dirty="0"/>
          </a:p>
        </p:txBody>
      </p:sp>
      <p:grpSp>
        <p:nvGrpSpPr>
          <p:cNvPr id="2" name="Group 1">
            <a:extLst>
              <a:ext uri="{FF2B5EF4-FFF2-40B4-BE49-F238E27FC236}">
                <a16:creationId xmlns:a16="http://schemas.microsoft.com/office/drawing/2014/main" id="{172617EB-9733-4EFF-9E80-B615DCD1CAE9}"/>
              </a:ext>
            </a:extLst>
          </p:cNvPr>
          <p:cNvGrpSpPr/>
          <p:nvPr/>
        </p:nvGrpSpPr>
        <p:grpSpPr>
          <a:xfrm>
            <a:off x="7755220" y="465713"/>
            <a:ext cx="2556164" cy="1737325"/>
            <a:chOff x="8111836" y="3915821"/>
            <a:chExt cx="2556164" cy="1737325"/>
          </a:xfrm>
        </p:grpSpPr>
        <p:sp>
          <p:nvSpPr>
            <p:cNvPr id="4" name="Oval Callout 3"/>
            <p:cNvSpPr/>
            <p:nvPr/>
          </p:nvSpPr>
          <p:spPr>
            <a:xfrm>
              <a:off x="8111836" y="3915821"/>
              <a:ext cx="2556164" cy="1737325"/>
            </a:xfrm>
            <a:prstGeom prst="wedgeEllipse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a:p>
          </p:txBody>
        </p:sp>
        <p:sp>
          <p:nvSpPr>
            <p:cNvPr id="6" name="TextBox 5"/>
            <p:cNvSpPr txBox="1"/>
            <p:nvPr/>
          </p:nvSpPr>
          <p:spPr>
            <a:xfrm>
              <a:off x="8467057" y="4322371"/>
              <a:ext cx="2164369" cy="1061829"/>
            </a:xfrm>
            <a:prstGeom prst="rect">
              <a:avLst/>
            </a:prstGeom>
            <a:noFill/>
          </p:spPr>
          <p:txBody>
            <a:bodyPr wrap="square" rtlCol="0">
              <a:spAutoFit/>
            </a:bodyPr>
            <a:lstStyle/>
            <a:p>
              <a:r>
                <a:rPr lang="en-US" sz="1600" dirty="0"/>
                <a:t>If you don’t know – don’t hesitate to ask for more information</a:t>
              </a:r>
            </a:p>
            <a:p>
              <a:endParaRPr lang="en-US" sz="1500" dirty="0"/>
            </a:p>
          </p:txBody>
        </p:sp>
      </p:grpSp>
    </p:spTree>
    <p:extLst>
      <p:ext uri="{BB962C8B-B14F-4D97-AF65-F5344CB8AC3E}">
        <p14:creationId xmlns:p14="http://schemas.microsoft.com/office/powerpoint/2010/main" val="3822424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lvl="0"/>
            <a:r>
              <a:rPr lang="en-US" sz="4500" dirty="0">
                <a:latin typeface="+mn-lt"/>
              </a:rPr>
              <a:t>Overview</a:t>
            </a:r>
          </a:p>
        </p:txBody>
      </p:sp>
      <p:sp>
        <p:nvSpPr>
          <p:cNvPr id="5" name="Content Placeholder 4"/>
          <p:cNvSpPr>
            <a:spLocks noGrp="1"/>
          </p:cNvSpPr>
          <p:nvPr>
            <p:ph idx="1"/>
          </p:nvPr>
        </p:nvSpPr>
        <p:spPr/>
        <p:txBody>
          <a:bodyPr>
            <a:noAutofit/>
          </a:bodyPr>
          <a:lstStyle/>
          <a:p>
            <a:pPr>
              <a:lnSpc>
                <a:spcPct val="100000"/>
              </a:lnSpc>
              <a:spcBef>
                <a:spcPts val="0"/>
              </a:spcBef>
            </a:pPr>
            <a:r>
              <a:rPr lang="en-US" sz="3200" dirty="0"/>
              <a:t>Today’s Practice Environment: Statistics and Trends</a:t>
            </a:r>
          </a:p>
          <a:p>
            <a:pPr>
              <a:lnSpc>
                <a:spcPct val="100000"/>
              </a:lnSpc>
              <a:spcBef>
                <a:spcPts val="0"/>
              </a:spcBef>
            </a:pPr>
            <a:r>
              <a:rPr lang="en-US" sz="3200" dirty="0"/>
              <a:t>Elements of Selecting a Practice</a:t>
            </a:r>
          </a:p>
          <a:p>
            <a:pPr>
              <a:lnSpc>
                <a:spcPct val="100000"/>
              </a:lnSpc>
              <a:spcBef>
                <a:spcPts val="0"/>
              </a:spcBef>
            </a:pPr>
            <a:r>
              <a:rPr lang="en-US" sz="3200" dirty="0"/>
              <a:t>Practice Options</a:t>
            </a:r>
          </a:p>
          <a:p>
            <a:pPr>
              <a:lnSpc>
                <a:spcPct val="100000"/>
              </a:lnSpc>
              <a:spcBef>
                <a:spcPts val="0"/>
              </a:spcBef>
            </a:pPr>
            <a:r>
              <a:rPr lang="en-US" sz="3200" dirty="0"/>
              <a:t>Getting the Job You Want</a:t>
            </a:r>
          </a:p>
          <a:p>
            <a:pPr>
              <a:lnSpc>
                <a:spcPct val="100000"/>
              </a:lnSpc>
              <a:spcBef>
                <a:spcPts val="0"/>
              </a:spcBef>
            </a:pPr>
            <a:r>
              <a:rPr lang="en-US" sz="3200" dirty="0"/>
              <a:t>Additional Education Resources</a:t>
            </a:r>
          </a:p>
          <a:p>
            <a:pPr>
              <a:lnSpc>
                <a:spcPct val="100000"/>
              </a:lnSpc>
            </a:pPr>
            <a:r>
              <a:rPr lang="en-US" dirty="0"/>
              <a:t>Fellow/Faculty Evaluation</a:t>
            </a:r>
          </a:p>
          <a:p>
            <a:pPr lvl="1">
              <a:lnSpc>
                <a:spcPct val="100000"/>
              </a:lnSpc>
              <a:buFont typeface="Courier New" panose="02070309020205020404" pitchFamily="49" charset="0"/>
              <a:buChar char="o"/>
            </a:pPr>
            <a:r>
              <a:rPr lang="en-US" dirty="0">
                <a:solidFill>
                  <a:srgbClr val="00B0F0"/>
                </a:solidFill>
                <a:hlinkClick r:id="rId2">
                  <a:extLst>
                    <a:ext uri="{A12FA001-AC4F-418D-AE19-62706E023703}">
                      <ahyp:hlinkClr xmlns:ahyp="http://schemas.microsoft.com/office/drawing/2018/hyperlinkcolor" val="tx"/>
                    </a:ext>
                  </a:extLst>
                </a:hlinkClick>
              </a:rPr>
              <a:t>Use this survey </a:t>
            </a:r>
            <a:r>
              <a:rPr lang="en-US" dirty="0"/>
              <a:t>to provide your feedback about this module.</a:t>
            </a:r>
          </a:p>
        </p:txBody>
      </p:sp>
    </p:spTree>
    <p:extLst>
      <p:ext uri="{BB962C8B-B14F-4D97-AF65-F5344CB8AC3E}">
        <p14:creationId xmlns:p14="http://schemas.microsoft.com/office/powerpoint/2010/main" val="76340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latin typeface="+mn-lt"/>
              </a:rPr>
              <a:t>Step 4 – Think About Long-Term Goals</a:t>
            </a:r>
          </a:p>
        </p:txBody>
      </p:sp>
      <p:sp>
        <p:nvSpPr>
          <p:cNvPr id="5" name="Subtitle 4"/>
          <p:cNvSpPr>
            <a:spLocks noGrp="1"/>
          </p:cNvSpPr>
          <p:nvPr>
            <p:ph idx="1"/>
          </p:nvPr>
        </p:nvSpPr>
        <p:spPr>
          <a:xfrm>
            <a:off x="838200" y="1690692"/>
            <a:ext cx="10515600" cy="4085570"/>
          </a:xfrm>
        </p:spPr>
        <p:txBody>
          <a:bodyPr>
            <a:noAutofit/>
          </a:bodyPr>
          <a:lstStyle/>
          <a:p>
            <a:pPr>
              <a:lnSpc>
                <a:spcPct val="100000"/>
              </a:lnSpc>
              <a:spcBef>
                <a:spcPts val="600"/>
              </a:spcBef>
            </a:pPr>
            <a:r>
              <a:rPr lang="en-US" dirty="0"/>
              <a:t>Tendency is to evaluate a practice opportunity</a:t>
            </a:r>
            <a:br>
              <a:rPr lang="en-US" dirty="0"/>
            </a:br>
            <a:r>
              <a:rPr lang="en-US" dirty="0"/>
              <a:t>based on the first few years</a:t>
            </a:r>
          </a:p>
          <a:p>
            <a:pPr>
              <a:lnSpc>
                <a:spcPct val="100000"/>
              </a:lnSpc>
              <a:spcBef>
                <a:spcPts val="600"/>
              </a:spcBef>
            </a:pPr>
            <a:r>
              <a:rPr lang="en-US" dirty="0"/>
              <a:t>What are your long-term goals?</a:t>
            </a:r>
          </a:p>
          <a:p>
            <a:pPr lvl="1">
              <a:lnSpc>
                <a:spcPct val="100000"/>
              </a:lnSpc>
              <a:spcBef>
                <a:spcPts val="600"/>
              </a:spcBef>
              <a:buFont typeface="Courier New" panose="02070309020205020404" pitchFamily="49" charset="0"/>
              <a:buChar char="o"/>
            </a:pPr>
            <a:r>
              <a:rPr lang="en-US" dirty="0"/>
              <a:t>Can you reach these goals through this practice opportunity?</a:t>
            </a:r>
          </a:p>
          <a:p>
            <a:pPr>
              <a:lnSpc>
                <a:spcPct val="100000"/>
              </a:lnSpc>
              <a:spcBef>
                <a:spcPts val="600"/>
              </a:spcBef>
            </a:pPr>
            <a:r>
              <a:rPr lang="en-US" dirty="0"/>
              <a:t>Do you know how to be successful in that practice?</a:t>
            </a:r>
          </a:p>
          <a:p>
            <a:pPr lvl="1">
              <a:lnSpc>
                <a:spcPct val="100000"/>
              </a:lnSpc>
              <a:spcBef>
                <a:spcPts val="600"/>
              </a:spcBef>
              <a:buFont typeface="Courier New" panose="02070309020205020404" pitchFamily="49" charset="0"/>
              <a:buChar char="o"/>
            </a:pPr>
            <a:r>
              <a:rPr lang="en-US" dirty="0"/>
              <a:t>How is it defined?  What is your path to success?</a:t>
            </a:r>
          </a:p>
          <a:p>
            <a:pPr>
              <a:lnSpc>
                <a:spcPct val="100000"/>
              </a:lnSpc>
              <a:spcBef>
                <a:spcPts val="600"/>
              </a:spcBef>
            </a:pPr>
            <a:r>
              <a:rPr lang="en-US" dirty="0"/>
              <a:t>Can you define the best- and worst-case scenarios?</a:t>
            </a:r>
          </a:p>
          <a:p>
            <a:pPr lvl="1">
              <a:lnSpc>
                <a:spcPct val="100000"/>
              </a:lnSpc>
              <a:spcBef>
                <a:spcPts val="600"/>
              </a:spcBef>
              <a:buFont typeface="Courier New" panose="02070309020205020404" pitchFamily="49" charset="0"/>
              <a:buChar char="o"/>
            </a:pPr>
            <a:r>
              <a:rPr lang="en-US" dirty="0"/>
              <a:t>How likely is each?  </a:t>
            </a:r>
          </a:p>
          <a:p>
            <a:pPr lvl="1">
              <a:lnSpc>
                <a:spcPct val="100000"/>
              </a:lnSpc>
              <a:spcBef>
                <a:spcPts val="600"/>
              </a:spcBef>
              <a:buFont typeface="Courier New" panose="02070309020205020404" pitchFamily="49" charset="0"/>
              <a:buChar char="o"/>
            </a:pPr>
            <a:r>
              <a:rPr lang="en-US" dirty="0"/>
              <a:t>Talk to those who have left</a:t>
            </a:r>
          </a:p>
          <a:p>
            <a:pPr>
              <a:lnSpc>
                <a:spcPct val="100000"/>
              </a:lnSpc>
              <a:spcBef>
                <a:spcPts val="600"/>
              </a:spcBef>
            </a:pPr>
            <a:endParaRPr lang="en-US" sz="3200" dirty="0"/>
          </a:p>
          <a:p>
            <a:pPr lvl="1">
              <a:lnSpc>
                <a:spcPct val="100000"/>
              </a:lnSpc>
              <a:spcBef>
                <a:spcPts val="600"/>
              </a:spcBef>
            </a:pPr>
            <a:endParaRPr lang="en-US" sz="2800" dirty="0"/>
          </a:p>
          <a:p>
            <a:pPr>
              <a:lnSpc>
                <a:spcPct val="100000"/>
              </a:lnSpc>
              <a:spcBef>
                <a:spcPts val="600"/>
              </a:spcBef>
            </a:pPr>
            <a:endParaRPr lang="en-US" sz="3200" dirty="0"/>
          </a:p>
          <a:p>
            <a:pPr>
              <a:lnSpc>
                <a:spcPct val="100000"/>
              </a:lnSpc>
              <a:spcBef>
                <a:spcPts val="600"/>
              </a:spcBef>
            </a:pPr>
            <a:endParaRPr lang="en-US" sz="3200" dirty="0"/>
          </a:p>
          <a:p>
            <a:pPr>
              <a:lnSpc>
                <a:spcPct val="100000"/>
              </a:lnSpc>
              <a:spcBef>
                <a:spcPts val="600"/>
              </a:spcBef>
            </a:pPr>
            <a:endParaRPr lang="en-US" sz="3200" dirty="0"/>
          </a:p>
          <a:p>
            <a:pPr marL="0" indent="0">
              <a:lnSpc>
                <a:spcPct val="100000"/>
              </a:lnSpc>
              <a:spcBef>
                <a:spcPts val="600"/>
              </a:spcBef>
              <a:buNone/>
            </a:pPr>
            <a:endParaRPr lang="en-US" sz="3200" dirty="0"/>
          </a:p>
          <a:p>
            <a:pPr>
              <a:lnSpc>
                <a:spcPct val="100000"/>
              </a:lnSpc>
              <a:spcBef>
                <a:spcPts val="600"/>
              </a:spcBef>
            </a:pPr>
            <a:endParaRPr lang="en-US" sz="1600" dirty="0"/>
          </a:p>
        </p:txBody>
      </p:sp>
      <p:grpSp>
        <p:nvGrpSpPr>
          <p:cNvPr id="2" name="Group 1">
            <a:extLst>
              <a:ext uri="{FF2B5EF4-FFF2-40B4-BE49-F238E27FC236}">
                <a16:creationId xmlns:a16="http://schemas.microsoft.com/office/drawing/2014/main" id="{3E5B9E3C-5EB1-48BC-85B1-651B8D24EFCC}"/>
              </a:ext>
            </a:extLst>
          </p:cNvPr>
          <p:cNvGrpSpPr/>
          <p:nvPr/>
        </p:nvGrpSpPr>
        <p:grpSpPr>
          <a:xfrm>
            <a:off x="8211671" y="634529"/>
            <a:ext cx="2687215" cy="1821800"/>
            <a:chOff x="7519762" y="4804193"/>
            <a:chExt cx="2556164" cy="1737325"/>
          </a:xfrm>
        </p:grpSpPr>
        <p:sp>
          <p:nvSpPr>
            <p:cNvPr id="12" name="Oval Callout 11"/>
            <p:cNvSpPr/>
            <p:nvPr/>
          </p:nvSpPr>
          <p:spPr>
            <a:xfrm>
              <a:off x="7519762" y="4804193"/>
              <a:ext cx="2556164" cy="1737325"/>
            </a:xfrm>
            <a:prstGeom prst="wedgeEllipse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a:p>
          </p:txBody>
        </p:sp>
        <p:sp>
          <p:nvSpPr>
            <p:cNvPr id="13" name="TextBox 12"/>
            <p:cNvSpPr txBox="1"/>
            <p:nvPr/>
          </p:nvSpPr>
          <p:spPr>
            <a:xfrm>
              <a:off x="7847551" y="5110158"/>
              <a:ext cx="2164369" cy="1323439"/>
            </a:xfrm>
            <a:prstGeom prst="rect">
              <a:avLst/>
            </a:prstGeom>
            <a:noFill/>
          </p:spPr>
          <p:txBody>
            <a:bodyPr wrap="square" rtlCol="0">
              <a:spAutoFit/>
            </a:bodyPr>
            <a:lstStyle/>
            <a:p>
              <a:r>
                <a:rPr lang="en-US" sz="1600" dirty="0"/>
                <a:t>Hold off on detailed negotiations until you feel comfortable that you could see yourself there</a:t>
              </a:r>
            </a:p>
          </p:txBody>
        </p:sp>
      </p:grpSp>
    </p:spTree>
    <p:extLst>
      <p:ext uri="{BB962C8B-B14F-4D97-AF65-F5344CB8AC3E}">
        <p14:creationId xmlns:p14="http://schemas.microsoft.com/office/powerpoint/2010/main" val="1563072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latin typeface="+mn-lt"/>
              </a:rPr>
              <a:t>Step 5 – Look at the Details</a:t>
            </a:r>
          </a:p>
        </p:txBody>
      </p:sp>
      <p:sp>
        <p:nvSpPr>
          <p:cNvPr id="5" name="Subtitle 4"/>
          <p:cNvSpPr>
            <a:spLocks noGrp="1"/>
          </p:cNvSpPr>
          <p:nvPr>
            <p:ph idx="1"/>
          </p:nvPr>
        </p:nvSpPr>
        <p:spPr/>
        <p:txBody>
          <a:bodyPr>
            <a:noAutofit/>
          </a:bodyPr>
          <a:lstStyle/>
          <a:p>
            <a:r>
              <a:rPr lang="en-US" sz="3200" dirty="0"/>
              <a:t>Income</a:t>
            </a:r>
          </a:p>
          <a:p>
            <a:pPr lvl="1">
              <a:buFont typeface="Courier New" panose="02070309020205020404" pitchFamily="49" charset="0"/>
              <a:buChar char="o"/>
            </a:pPr>
            <a:r>
              <a:rPr lang="en-US" sz="2800" dirty="0"/>
              <a:t>How much?</a:t>
            </a:r>
          </a:p>
          <a:p>
            <a:pPr lvl="1">
              <a:buFont typeface="Courier New" panose="02070309020205020404" pitchFamily="49" charset="0"/>
              <a:buChar char="o"/>
            </a:pPr>
            <a:r>
              <a:rPr lang="en-US" sz="2800" dirty="0"/>
              <a:t>Where does it come from?</a:t>
            </a:r>
          </a:p>
          <a:p>
            <a:r>
              <a:rPr lang="en-US" sz="3200" dirty="0"/>
              <a:t>Practice details and culture </a:t>
            </a:r>
          </a:p>
          <a:p>
            <a:r>
              <a:rPr lang="en-US" sz="3200" dirty="0"/>
              <a:t>Staffing</a:t>
            </a:r>
          </a:p>
          <a:p>
            <a:r>
              <a:rPr lang="en-US" sz="3200" dirty="0"/>
              <a:t>General considerations</a:t>
            </a:r>
          </a:p>
        </p:txBody>
      </p:sp>
    </p:spTree>
    <p:extLst>
      <p:ext uri="{BB962C8B-B14F-4D97-AF65-F5344CB8AC3E}">
        <p14:creationId xmlns:p14="http://schemas.microsoft.com/office/powerpoint/2010/main" val="3584687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normAutofit/>
          </a:bodyPr>
          <a:lstStyle/>
          <a:p>
            <a:r>
              <a:rPr lang="en-US" sz="3600" dirty="0">
                <a:latin typeface="+mn-lt"/>
              </a:rPr>
              <a:t>Step 5 – Look at the Details</a:t>
            </a:r>
          </a:p>
        </p:txBody>
      </p:sp>
      <p:sp>
        <p:nvSpPr>
          <p:cNvPr id="14339" name="Content Placeholder 2"/>
          <p:cNvSpPr>
            <a:spLocks noGrp="1"/>
          </p:cNvSpPr>
          <p:nvPr>
            <p:ph idx="1"/>
          </p:nvPr>
        </p:nvSpPr>
        <p:spPr>
          <a:xfrm>
            <a:off x="838200" y="1690692"/>
            <a:ext cx="10515600" cy="4085570"/>
          </a:xfrm>
        </p:spPr>
        <p:txBody>
          <a:bodyPr>
            <a:noAutofit/>
          </a:bodyPr>
          <a:lstStyle/>
          <a:p>
            <a:pPr marL="0" indent="0">
              <a:spcBef>
                <a:spcPts val="0"/>
              </a:spcBef>
              <a:buNone/>
              <a:defRPr/>
            </a:pPr>
            <a:r>
              <a:rPr lang="en-US" altLang="en-US" sz="3200" b="1" dirty="0"/>
              <a:t>How Do You Get Paid?</a:t>
            </a:r>
            <a:endParaRPr lang="en-US" sz="3200" dirty="0"/>
          </a:p>
          <a:p>
            <a:pPr>
              <a:spcBef>
                <a:spcPts val="0"/>
              </a:spcBef>
              <a:defRPr/>
            </a:pPr>
            <a:r>
              <a:rPr lang="en-US" altLang="en-US" sz="3200" dirty="0"/>
              <a:t>When you start </a:t>
            </a:r>
            <a:r>
              <a:rPr lang="en-US" altLang="en-US" sz="3200" u="sng" dirty="0"/>
              <a:t>AND</a:t>
            </a:r>
            <a:r>
              <a:rPr lang="en-US" altLang="en-US" sz="3200" dirty="0"/>
              <a:t> after a couple years</a:t>
            </a:r>
          </a:p>
          <a:p>
            <a:pPr lvl="1">
              <a:spcBef>
                <a:spcPts val="0"/>
              </a:spcBef>
              <a:buFont typeface="Courier New" panose="02070309020205020404" pitchFamily="49" charset="0"/>
              <a:buChar char="o"/>
              <a:defRPr/>
            </a:pPr>
            <a:r>
              <a:rPr lang="en-US" altLang="en-US" sz="2800" dirty="0"/>
              <a:t>Salary</a:t>
            </a:r>
          </a:p>
          <a:p>
            <a:pPr lvl="1">
              <a:spcBef>
                <a:spcPts val="0"/>
              </a:spcBef>
              <a:buFont typeface="Courier New" panose="02070309020205020404" pitchFamily="49" charset="0"/>
              <a:buChar char="o"/>
              <a:defRPr/>
            </a:pPr>
            <a:r>
              <a:rPr lang="en-US" altLang="en-US" sz="2800" dirty="0"/>
              <a:t>Salary w/ Bonus</a:t>
            </a:r>
          </a:p>
          <a:p>
            <a:pPr lvl="2">
              <a:spcBef>
                <a:spcPts val="0"/>
              </a:spcBef>
              <a:buFont typeface="Wingdings" panose="05000000000000000000" pitchFamily="2" charset="2"/>
              <a:buChar char="§"/>
              <a:defRPr/>
            </a:pPr>
            <a:r>
              <a:rPr lang="en-US" altLang="en-US" sz="2400" dirty="0"/>
              <a:t>Can You Make the Bonus? </a:t>
            </a:r>
          </a:p>
          <a:p>
            <a:pPr lvl="1">
              <a:spcBef>
                <a:spcPts val="0"/>
              </a:spcBef>
              <a:buFont typeface="Courier New" panose="02070309020205020404" pitchFamily="49" charset="0"/>
              <a:buChar char="o"/>
              <a:defRPr/>
            </a:pPr>
            <a:r>
              <a:rPr lang="en-US" altLang="en-US" sz="2800" dirty="0"/>
              <a:t>RVU</a:t>
            </a:r>
          </a:p>
          <a:p>
            <a:pPr lvl="1">
              <a:spcBef>
                <a:spcPts val="0"/>
              </a:spcBef>
              <a:buFont typeface="Courier New" panose="02070309020205020404" pitchFamily="49" charset="0"/>
              <a:buChar char="o"/>
              <a:defRPr/>
            </a:pPr>
            <a:r>
              <a:rPr lang="en-US" altLang="en-US" sz="2800" dirty="0"/>
              <a:t>Collections</a:t>
            </a:r>
            <a:endParaRPr lang="en-US" altLang="en-US" sz="3200" dirty="0"/>
          </a:p>
          <a:p>
            <a:pPr>
              <a:spcBef>
                <a:spcPts val="0"/>
              </a:spcBef>
              <a:defRPr/>
            </a:pPr>
            <a:r>
              <a:rPr lang="en-US" altLang="en-US" sz="3200" dirty="0"/>
              <a:t>If RVU / Salary – How is it determined in following years?</a:t>
            </a:r>
          </a:p>
          <a:p>
            <a:pPr lvl="1">
              <a:spcBef>
                <a:spcPts val="0"/>
              </a:spcBef>
              <a:buFont typeface="Courier New" panose="02070309020205020404" pitchFamily="49" charset="0"/>
              <a:buChar char="o"/>
              <a:defRPr/>
            </a:pPr>
            <a:r>
              <a:rPr lang="en-US" altLang="en-US" sz="3200" dirty="0"/>
              <a:t> </a:t>
            </a:r>
            <a:r>
              <a:rPr lang="en-US" altLang="en-US" sz="2800" dirty="0"/>
              <a:t>($ per RVU as well as RVU Benchmarks)</a:t>
            </a:r>
          </a:p>
        </p:txBody>
      </p:sp>
      <p:pic>
        <p:nvPicPr>
          <p:cNvPr id="9220" name="Picture 1"/>
          <p:cNvPicPr>
            <a:picLocks noChangeAspect="1"/>
          </p:cNvPicPr>
          <p:nvPr/>
        </p:nvPicPr>
        <p:blipFill>
          <a:blip r:embed="rId2">
            <a:extLst>
              <a:ext uri="{28A0092B-C50C-407E-A947-70E740481C1C}">
                <a14:useLocalDpi xmlns:a14="http://schemas.microsoft.com/office/drawing/2010/main" val="0"/>
              </a:ext>
            </a:extLst>
          </a:blip>
          <a:srcRect l="11249" r="18752"/>
          <a:stretch>
            <a:fillRect/>
          </a:stretch>
        </p:blipFill>
        <p:spPr bwMode="auto">
          <a:xfrm>
            <a:off x="8535712" y="1899099"/>
            <a:ext cx="2635210" cy="2234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0938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normAutofit/>
          </a:bodyPr>
          <a:lstStyle/>
          <a:p>
            <a:r>
              <a:rPr lang="en-US" sz="3600" dirty="0">
                <a:latin typeface="+mn-lt"/>
              </a:rPr>
              <a:t>Step 5 – Look at the Details</a:t>
            </a:r>
          </a:p>
        </p:txBody>
      </p:sp>
      <p:sp>
        <p:nvSpPr>
          <p:cNvPr id="14339" name="Content Placeholder 2"/>
          <p:cNvSpPr>
            <a:spLocks noGrp="1"/>
          </p:cNvSpPr>
          <p:nvPr>
            <p:ph sz="half" idx="1"/>
          </p:nvPr>
        </p:nvSpPr>
        <p:spPr>
          <a:xfrm>
            <a:off x="838200" y="1825625"/>
            <a:ext cx="5827776" cy="4085570"/>
          </a:xfrm>
        </p:spPr>
        <p:txBody>
          <a:bodyPr>
            <a:noAutofit/>
          </a:bodyPr>
          <a:lstStyle/>
          <a:p>
            <a:pPr marL="0" indent="0">
              <a:spcBef>
                <a:spcPts val="0"/>
              </a:spcBef>
              <a:buNone/>
              <a:defRPr/>
            </a:pPr>
            <a:r>
              <a:rPr lang="en-US" altLang="en-US" sz="3200" b="1" dirty="0"/>
              <a:t>How Do You Get Paid?</a:t>
            </a:r>
            <a:br>
              <a:rPr lang="en-US" altLang="en-US" sz="3200" b="1" dirty="0"/>
            </a:br>
            <a:endParaRPr lang="en-US" sz="3200" dirty="0"/>
          </a:p>
          <a:p>
            <a:pPr>
              <a:spcBef>
                <a:spcPts val="0"/>
              </a:spcBef>
              <a:defRPr/>
            </a:pPr>
            <a:r>
              <a:rPr lang="en-US" altLang="en-US" sz="3200" dirty="0"/>
              <a:t>How is overhead determined?</a:t>
            </a:r>
            <a:endParaRPr lang="en-US" altLang="en-US" dirty="0"/>
          </a:p>
          <a:p>
            <a:pPr lvl="1">
              <a:spcBef>
                <a:spcPts val="0"/>
              </a:spcBef>
              <a:buFont typeface="Courier New" panose="02070309020205020404" pitchFamily="49" charset="0"/>
              <a:buChar char="o"/>
              <a:defRPr/>
            </a:pPr>
            <a:r>
              <a:rPr lang="en-US" altLang="en-US" sz="2800" dirty="0"/>
              <a:t>Split evenly</a:t>
            </a:r>
          </a:p>
          <a:p>
            <a:pPr lvl="1">
              <a:spcBef>
                <a:spcPts val="0"/>
              </a:spcBef>
              <a:buFont typeface="Courier New" panose="02070309020205020404" pitchFamily="49" charset="0"/>
              <a:buChar char="o"/>
              <a:defRPr/>
            </a:pPr>
            <a:r>
              <a:rPr lang="en-US" altLang="en-US" sz="2800" dirty="0"/>
              <a:t>Based on clinic use</a:t>
            </a:r>
          </a:p>
          <a:p>
            <a:pPr lvl="1">
              <a:spcBef>
                <a:spcPts val="0"/>
              </a:spcBef>
              <a:buFont typeface="Courier New" panose="02070309020205020404" pitchFamily="49" charset="0"/>
              <a:buChar char="o"/>
              <a:defRPr/>
            </a:pPr>
            <a:r>
              <a:rPr lang="en-US" altLang="en-US" sz="2800" dirty="0"/>
              <a:t>Based on collections</a:t>
            </a:r>
          </a:p>
        </p:txBody>
      </p:sp>
      <p:sp>
        <p:nvSpPr>
          <p:cNvPr id="2" name="Content Placeholder 1">
            <a:extLst>
              <a:ext uri="{FF2B5EF4-FFF2-40B4-BE49-F238E27FC236}">
                <a16:creationId xmlns:a16="http://schemas.microsoft.com/office/drawing/2014/main" id="{6DC63D6A-A7CE-4B13-9E32-6C68575E0836}"/>
              </a:ext>
            </a:extLst>
          </p:cNvPr>
          <p:cNvSpPr>
            <a:spLocks noGrp="1"/>
          </p:cNvSpPr>
          <p:nvPr>
            <p:ph sz="half" idx="2"/>
          </p:nvPr>
        </p:nvSpPr>
        <p:spPr/>
        <p:txBody>
          <a:bodyPr/>
          <a:lstStyle/>
          <a:p>
            <a:endParaRPr lang="en-US" dirty="0"/>
          </a:p>
        </p:txBody>
      </p:sp>
      <p:pic>
        <p:nvPicPr>
          <p:cNvPr id="1024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31708" y="2084832"/>
            <a:ext cx="4750419" cy="2688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3732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2"/>
          <p:cNvSpPr>
            <a:spLocks noGrp="1"/>
          </p:cNvSpPr>
          <p:nvPr>
            <p:ph type="title"/>
          </p:nvPr>
        </p:nvSpPr>
        <p:spPr/>
        <p:txBody>
          <a:bodyPr>
            <a:normAutofit/>
          </a:bodyPr>
          <a:lstStyle/>
          <a:p>
            <a:r>
              <a:rPr lang="en-US" sz="3600" dirty="0">
                <a:latin typeface="+mn-lt"/>
              </a:rPr>
              <a:t>Step 5 – Look at the Details</a:t>
            </a:r>
          </a:p>
        </p:txBody>
      </p:sp>
      <p:sp>
        <p:nvSpPr>
          <p:cNvPr id="14339" name="Content Placeholder 2"/>
          <p:cNvSpPr>
            <a:spLocks noGrp="1"/>
          </p:cNvSpPr>
          <p:nvPr>
            <p:ph sz="half" idx="1"/>
          </p:nvPr>
        </p:nvSpPr>
        <p:spPr>
          <a:xfrm>
            <a:off x="838200" y="1690692"/>
            <a:ext cx="5109927" cy="4085570"/>
          </a:xfrm>
        </p:spPr>
        <p:txBody>
          <a:bodyPr>
            <a:noAutofit/>
          </a:bodyPr>
          <a:lstStyle/>
          <a:p>
            <a:pPr marL="0" indent="0">
              <a:spcBef>
                <a:spcPts val="0"/>
              </a:spcBef>
              <a:buNone/>
              <a:defRPr/>
            </a:pPr>
            <a:r>
              <a:rPr lang="en-US" altLang="en-US" sz="3200" b="1" dirty="0"/>
              <a:t>How Do You Get Paid?</a:t>
            </a:r>
            <a:endParaRPr lang="en-US" sz="3200" dirty="0"/>
          </a:p>
          <a:p>
            <a:pPr>
              <a:spcBef>
                <a:spcPts val="0"/>
              </a:spcBef>
              <a:defRPr/>
            </a:pPr>
            <a:r>
              <a:rPr lang="en-US" altLang="en-US" sz="3200" dirty="0"/>
              <a:t>Is there an ancillary income revenue  stream?</a:t>
            </a:r>
          </a:p>
          <a:p>
            <a:pPr lvl="1">
              <a:spcBef>
                <a:spcPts val="0"/>
              </a:spcBef>
              <a:buFont typeface="Courier New" panose="02070309020205020404" pitchFamily="49" charset="0"/>
              <a:buChar char="o"/>
              <a:defRPr/>
            </a:pPr>
            <a:r>
              <a:rPr lang="en-US" altLang="en-US" sz="2800" dirty="0"/>
              <a:t>MRI, PT, surgery ctr, DME</a:t>
            </a:r>
            <a:endParaRPr lang="en-US" altLang="en-US" sz="1800" dirty="0"/>
          </a:p>
          <a:p>
            <a:pPr>
              <a:spcBef>
                <a:spcPts val="0"/>
              </a:spcBef>
              <a:defRPr/>
            </a:pPr>
            <a:r>
              <a:rPr lang="en-US" altLang="en-US" sz="3200" dirty="0"/>
              <a:t>Does everyone have an equal share?</a:t>
            </a:r>
          </a:p>
          <a:p>
            <a:pPr lvl="1">
              <a:spcBef>
                <a:spcPts val="0"/>
              </a:spcBef>
              <a:buFont typeface="Courier New" panose="02070309020205020404" pitchFamily="49" charset="0"/>
              <a:buChar char="o"/>
              <a:defRPr/>
            </a:pPr>
            <a:r>
              <a:rPr lang="en-US" altLang="en-US" sz="2800" dirty="0"/>
              <a:t>Do you buy in?</a:t>
            </a:r>
            <a:endParaRPr lang="en-US" altLang="en-US" sz="1800" dirty="0"/>
          </a:p>
          <a:p>
            <a:pPr>
              <a:spcBef>
                <a:spcPts val="0"/>
              </a:spcBef>
              <a:defRPr/>
            </a:pPr>
            <a:r>
              <a:rPr lang="en-US" altLang="en-US" sz="3200" dirty="0"/>
              <a:t>When does it start?</a:t>
            </a:r>
          </a:p>
          <a:p>
            <a:pPr lvl="1">
              <a:spcBef>
                <a:spcPts val="0"/>
              </a:spcBef>
              <a:buFont typeface="Courier New" panose="02070309020205020404" pitchFamily="49" charset="0"/>
              <a:buChar char="o"/>
              <a:defRPr/>
            </a:pPr>
            <a:r>
              <a:rPr lang="en-US" altLang="en-US" sz="2800" dirty="0"/>
              <a:t>After you make partner</a:t>
            </a:r>
          </a:p>
        </p:txBody>
      </p:sp>
      <p:sp>
        <p:nvSpPr>
          <p:cNvPr id="2" name="Content Placeholder 1">
            <a:extLst>
              <a:ext uri="{FF2B5EF4-FFF2-40B4-BE49-F238E27FC236}">
                <a16:creationId xmlns:a16="http://schemas.microsoft.com/office/drawing/2014/main" id="{20F3A368-2E46-4492-96B8-AD4F62FAF548}"/>
              </a:ext>
            </a:extLst>
          </p:cNvPr>
          <p:cNvSpPr>
            <a:spLocks noGrp="1"/>
          </p:cNvSpPr>
          <p:nvPr>
            <p:ph sz="half" idx="2"/>
          </p:nvPr>
        </p:nvSpPr>
        <p:spPr/>
        <p:txBody>
          <a:bodyPr/>
          <a:lstStyle/>
          <a:p>
            <a:endParaRPr lang="en-US"/>
          </a:p>
        </p:txBody>
      </p:sp>
      <p:pic>
        <p:nvPicPr>
          <p:cNvPr id="11268" name="Picture 2" descr="Image result for MR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7371" y="1859757"/>
            <a:ext cx="2902163" cy="1925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4" descr="Image result for Surgery Cen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7371" y="3868409"/>
            <a:ext cx="2902163" cy="1805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4301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p:cNvSpPr>
          <p:nvPr>
            <p:ph type="title"/>
          </p:nvPr>
        </p:nvSpPr>
        <p:spPr/>
        <p:txBody>
          <a:bodyPr>
            <a:normAutofit/>
          </a:bodyPr>
          <a:lstStyle/>
          <a:p>
            <a:r>
              <a:rPr lang="en-US" sz="3600" dirty="0">
                <a:latin typeface="+mn-lt"/>
              </a:rPr>
              <a:t>Step 5 – Look at the Details</a:t>
            </a:r>
          </a:p>
        </p:txBody>
      </p:sp>
      <p:sp>
        <p:nvSpPr>
          <p:cNvPr id="15363" name="Content Placeholder 2"/>
          <p:cNvSpPr>
            <a:spLocks noGrp="1"/>
          </p:cNvSpPr>
          <p:nvPr>
            <p:ph sz="half" idx="1"/>
          </p:nvPr>
        </p:nvSpPr>
        <p:spPr/>
        <p:txBody>
          <a:bodyPr>
            <a:noAutofit/>
          </a:bodyPr>
          <a:lstStyle/>
          <a:p>
            <a:pPr marL="0" indent="0">
              <a:spcBef>
                <a:spcPct val="0"/>
              </a:spcBef>
              <a:buNone/>
            </a:pPr>
            <a:r>
              <a:rPr lang="en-US" altLang="en-US" sz="3200" b="1" dirty="0"/>
              <a:t>Practice Specifics</a:t>
            </a:r>
            <a:br>
              <a:rPr lang="en-US" altLang="en-US" sz="3200" b="1" dirty="0"/>
            </a:br>
            <a:endParaRPr lang="en-US" sz="3200" dirty="0"/>
          </a:p>
          <a:p>
            <a:pPr>
              <a:spcBef>
                <a:spcPct val="0"/>
              </a:spcBef>
            </a:pPr>
            <a:r>
              <a:rPr lang="en-US" altLang="en-US" sz="3200" dirty="0"/>
              <a:t>How are patients divided?</a:t>
            </a:r>
          </a:p>
          <a:p>
            <a:pPr lvl="1">
              <a:spcBef>
                <a:spcPct val="0"/>
              </a:spcBef>
              <a:buFont typeface="Courier New" panose="02070309020205020404" pitchFamily="49" charset="0"/>
              <a:buChar char="o"/>
            </a:pPr>
            <a:r>
              <a:rPr lang="en-US" altLang="en-US" sz="2800" dirty="0"/>
              <a:t>Evenly</a:t>
            </a:r>
          </a:p>
          <a:p>
            <a:pPr lvl="1">
              <a:spcBef>
                <a:spcPct val="0"/>
              </a:spcBef>
              <a:buFont typeface="Courier New" panose="02070309020205020404" pitchFamily="49" charset="0"/>
              <a:buChar char="o"/>
            </a:pPr>
            <a:r>
              <a:rPr lang="en-US" altLang="en-US" sz="2800" dirty="0"/>
              <a:t>All to you until you are busy</a:t>
            </a:r>
          </a:p>
          <a:p>
            <a:pPr lvl="1">
              <a:spcBef>
                <a:spcPct val="0"/>
              </a:spcBef>
              <a:buFont typeface="Courier New" panose="02070309020205020404" pitchFamily="49" charset="0"/>
              <a:buChar char="o"/>
            </a:pPr>
            <a:r>
              <a:rPr lang="en-US" altLang="en-US" sz="2800" dirty="0"/>
              <a:t>Well-insured/good cases go to the senior partner </a:t>
            </a:r>
          </a:p>
          <a:p>
            <a:pPr>
              <a:spcBef>
                <a:spcPct val="0"/>
              </a:spcBef>
            </a:pPr>
            <a:endParaRPr lang="en-US" altLang="en-US" sz="3200" dirty="0"/>
          </a:p>
        </p:txBody>
      </p:sp>
      <p:sp>
        <p:nvSpPr>
          <p:cNvPr id="3" name="Content Placeholder 2">
            <a:extLst>
              <a:ext uri="{FF2B5EF4-FFF2-40B4-BE49-F238E27FC236}">
                <a16:creationId xmlns:a16="http://schemas.microsoft.com/office/drawing/2014/main" id="{8C420BD5-E86F-48C9-AB7A-B2D2AC5BAD1F}"/>
              </a:ext>
            </a:extLst>
          </p:cNvPr>
          <p:cNvSpPr>
            <a:spLocks noGrp="1"/>
          </p:cNvSpPr>
          <p:nvPr>
            <p:ph sz="half" idx="2"/>
          </p:nvPr>
        </p:nvSpPr>
        <p:spPr/>
        <p:txBody>
          <a:bodyPr/>
          <a:lstStyle/>
          <a:p>
            <a:endParaRPr lang="en-US" dirty="0"/>
          </a:p>
        </p:txBody>
      </p:sp>
      <p:grpSp>
        <p:nvGrpSpPr>
          <p:cNvPr id="2" name="Group 1"/>
          <p:cNvGrpSpPr>
            <a:grpSpLocks/>
          </p:cNvGrpSpPr>
          <p:nvPr/>
        </p:nvGrpSpPr>
        <p:grpSpPr bwMode="auto">
          <a:xfrm>
            <a:off x="7192660" y="1972820"/>
            <a:ext cx="3758804" cy="2614613"/>
            <a:chOff x="4114800" y="2438400"/>
            <a:chExt cx="5011738" cy="3486150"/>
          </a:xfrm>
        </p:grpSpPr>
        <p:pic>
          <p:nvPicPr>
            <p:cNvPr id="1229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08475" y="2438400"/>
              <a:ext cx="4818063"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Box 2"/>
            <p:cNvSpPr txBox="1">
              <a:spLocks noChangeArrowheads="1"/>
            </p:cNvSpPr>
            <p:nvPr/>
          </p:nvSpPr>
          <p:spPr bwMode="auto">
            <a:xfrm>
              <a:off x="5232913" y="2617315"/>
              <a:ext cx="3036634"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1350" b="1" dirty="0"/>
                <a:t>To Dr. A                 To Dr. B</a:t>
              </a:r>
            </a:p>
            <a:p>
              <a:r>
                <a:rPr lang="en-US" altLang="en-US" sz="1350" dirty="0">
                  <a:solidFill>
                    <a:schemeClr val="bg1"/>
                  </a:solidFill>
                </a:rPr>
                <a:t>Great                       Bad</a:t>
              </a:r>
            </a:p>
            <a:p>
              <a:r>
                <a:rPr lang="en-US" altLang="en-US" sz="1350" dirty="0">
                  <a:solidFill>
                    <a:schemeClr val="bg1"/>
                  </a:solidFill>
                </a:rPr>
                <a:t>Fun Case	           Dumps</a:t>
              </a:r>
            </a:p>
            <a:p>
              <a:r>
                <a:rPr lang="en-US" altLang="en-US" sz="1350" dirty="0">
                  <a:solidFill>
                    <a:schemeClr val="bg1"/>
                  </a:solidFill>
                </a:rPr>
                <a:t>Normal                    Difficult</a:t>
              </a:r>
            </a:p>
          </p:txBody>
        </p:sp>
        <p:sp>
          <p:nvSpPr>
            <p:cNvPr id="12295" name="TextBox 3"/>
            <p:cNvSpPr txBox="1">
              <a:spLocks noChangeArrowheads="1"/>
            </p:cNvSpPr>
            <p:nvPr/>
          </p:nvSpPr>
          <p:spPr bwMode="auto">
            <a:xfrm>
              <a:off x="4114800" y="2886075"/>
              <a:ext cx="11430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a:r>
                <a:rPr lang="en-US" altLang="en-US" sz="1350" dirty="0" err="1"/>
                <a:t>InsuranceCase</a:t>
              </a:r>
              <a:r>
                <a:rPr lang="en-US" altLang="en-US" sz="1350" dirty="0"/>
                <a:t>:</a:t>
              </a:r>
            </a:p>
            <a:p>
              <a:pPr algn="r"/>
              <a:r>
                <a:rPr lang="en-US" altLang="en-US" sz="1350" dirty="0"/>
                <a:t>Patient:</a:t>
              </a:r>
            </a:p>
            <a:p>
              <a:pPr algn="r"/>
              <a:endParaRPr lang="en-US" altLang="en-US" sz="1350" dirty="0"/>
            </a:p>
          </p:txBody>
        </p:sp>
      </p:grpSp>
    </p:spTree>
    <p:extLst>
      <p:ext uri="{BB962C8B-B14F-4D97-AF65-F5344CB8AC3E}">
        <p14:creationId xmlns:p14="http://schemas.microsoft.com/office/powerpoint/2010/main" val="2678925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p:txBody>
          <a:bodyPr>
            <a:noAutofit/>
          </a:bodyPr>
          <a:lstStyle/>
          <a:p>
            <a:pPr marL="0" indent="0">
              <a:spcBef>
                <a:spcPct val="0"/>
              </a:spcBef>
              <a:buNone/>
            </a:pPr>
            <a:r>
              <a:rPr lang="en-US" altLang="en-US" sz="3200" b="1" dirty="0"/>
              <a:t>Practice Specifics</a:t>
            </a:r>
            <a:br>
              <a:rPr lang="en-US" altLang="en-US" sz="3200" b="1" dirty="0"/>
            </a:br>
            <a:endParaRPr lang="en-US" sz="3200" dirty="0"/>
          </a:p>
          <a:p>
            <a:pPr>
              <a:spcBef>
                <a:spcPct val="0"/>
              </a:spcBef>
            </a:pPr>
            <a:r>
              <a:rPr lang="en-US" altLang="en-US" sz="3200" dirty="0"/>
              <a:t>How long until partner?</a:t>
            </a:r>
          </a:p>
          <a:p>
            <a:pPr>
              <a:spcBef>
                <a:spcPct val="0"/>
              </a:spcBef>
            </a:pPr>
            <a:r>
              <a:rPr lang="en-US" altLang="en-US" sz="3200" dirty="0"/>
              <a:t>What does that mean?</a:t>
            </a:r>
          </a:p>
          <a:p>
            <a:pPr lvl="1">
              <a:spcBef>
                <a:spcPct val="0"/>
              </a:spcBef>
              <a:buFont typeface="Courier New" panose="02070309020205020404" pitchFamily="49" charset="0"/>
              <a:buChar char="o"/>
            </a:pPr>
            <a:r>
              <a:rPr lang="en-US" altLang="en-US" sz="2800" dirty="0"/>
              <a:t>Pay to buy in?</a:t>
            </a:r>
          </a:p>
          <a:p>
            <a:pPr lvl="2">
              <a:spcBef>
                <a:spcPct val="0"/>
              </a:spcBef>
              <a:buFont typeface="Wingdings" panose="05000000000000000000" pitchFamily="2" charset="2"/>
              <a:buChar char="§"/>
            </a:pPr>
            <a:r>
              <a:rPr lang="en-US" altLang="en-US" sz="2400" dirty="0"/>
              <a:t>To what?</a:t>
            </a:r>
          </a:p>
          <a:p>
            <a:pPr lvl="1">
              <a:spcBef>
                <a:spcPct val="0"/>
              </a:spcBef>
              <a:buFont typeface="Courier New" panose="02070309020205020404" pitchFamily="49" charset="0"/>
              <a:buChar char="o"/>
            </a:pPr>
            <a:r>
              <a:rPr lang="en-US" altLang="en-US" sz="3200" dirty="0"/>
              <a:t>Vote </a:t>
            </a:r>
          </a:p>
          <a:p>
            <a:pPr lvl="1">
              <a:spcBef>
                <a:spcPct val="0"/>
              </a:spcBef>
              <a:buFont typeface="Courier New" panose="02070309020205020404" pitchFamily="49" charset="0"/>
              <a:buChar char="o"/>
            </a:pPr>
            <a:r>
              <a:rPr lang="en-US" altLang="en-US" sz="3200" dirty="0"/>
              <a:t>Share in ancillaries</a:t>
            </a:r>
          </a:p>
          <a:p>
            <a:pPr>
              <a:spcBef>
                <a:spcPct val="0"/>
              </a:spcBef>
            </a:pPr>
            <a:endParaRPr lang="en-US" altLang="en-US" sz="3600" dirty="0"/>
          </a:p>
        </p:txBody>
      </p:sp>
      <p:pic>
        <p:nvPicPr>
          <p:cNvPr id="1331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71786" y="4148605"/>
            <a:ext cx="4286250" cy="1864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07567" y="1872690"/>
            <a:ext cx="3214688"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DAD08C02-3E9B-4817-9339-8ADEB73BD726}"/>
              </a:ext>
            </a:extLst>
          </p:cNvPr>
          <p:cNvSpPr>
            <a:spLocks noGrp="1"/>
          </p:cNvSpPr>
          <p:nvPr>
            <p:ph type="title"/>
          </p:nvPr>
        </p:nvSpPr>
        <p:spPr/>
        <p:txBody>
          <a:bodyPr>
            <a:normAutofit/>
          </a:bodyPr>
          <a:lstStyle/>
          <a:p>
            <a:r>
              <a:rPr lang="en-US" sz="3600" dirty="0">
                <a:latin typeface="+mn-lt"/>
              </a:rPr>
              <a:t>Step 5 – Look at the Details</a:t>
            </a:r>
          </a:p>
        </p:txBody>
      </p:sp>
    </p:spTree>
    <p:extLst>
      <p:ext uri="{BB962C8B-B14F-4D97-AF65-F5344CB8AC3E}">
        <p14:creationId xmlns:p14="http://schemas.microsoft.com/office/powerpoint/2010/main" val="2344204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p:txBody>
          <a:bodyPr>
            <a:noAutofit/>
          </a:bodyPr>
          <a:lstStyle/>
          <a:p>
            <a:pPr marL="0" indent="0">
              <a:buNone/>
            </a:pPr>
            <a:r>
              <a:rPr lang="en-US" altLang="en-US" sz="3200" b="1" dirty="0"/>
              <a:t>Practice Specifics</a:t>
            </a:r>
            <a:br>
              <a:rPr lang="en-US" altLang="en-US" sz="3200" b="1" dirty="0"/>
            </a:br>
            <a:endParaRPr lang="en-US" sz="3200" dirty="0"/>
          </a:p>
          <a:p>
            <a:r>
              <a:rPr lang="en-US" altLang="en-US" sz="3200" dirty="0"/>
              <a:t>How is call decided?</a:t>
            </a:r>
          </a:p>
          <a:p>
            <a:r>
              <a:rPr lang="en-US" altLang="en-US" sz="3200" dirty="0"/>
              <a:t>How much call do you take?</a:t>
            </a:r>
          </a:p>
          <a:p>
            <a:pPr lvl="1">
              <a:buFont typeface="Courier New" panose="02070309020205020404" pitchFamily="49" charset="0"/>
              <a:buChar char="o"/>
            </a:pPr>
            <a:r>
              <a:rPr lang="en-US" altLang="en-US" sz="2800" dirty="0"/>
              <a:t>Do you have any control over that?</a:t>
            </a:r>
          </a:p>
          <a:p>
            <a:pPr lvl="1">
              <a:buFont typeface="Courier New" panose="02070309020205020404" pitchFamily="49" charset="0"/>
              <a:buChar char="o"/>
            </a:pPr>
            <a:r>
              <a:rPr lang="en-US" altLang="en-US" sz="2800" dirty="0"/>
              <a:t>Is there an age when people do not take call?</a:t>
            </a:r>
          </a:p>
          <a:p>
            <a:pPr lvl="1">
              <a:buFont typeface="Courier New" panose="02070309020205020404" pitchFamily="49" charset="0"/>
              <a:buChar char="o"/>
            </a:pPr>
            <a:r>
              <a:rPr lang="en-US" altLang="en-US" sz="2800" dirty="0"/>
              <a:t>Is there pay for call? </a:t>
            </a:r>
          </a:p>
          <a:p>
            <a:endParaRPr lang="en-US" altLang="en-US" sz="3200" dirty="0"/>
          </a:p>
        </p:txBody>
      </p:sp>
      <p:pic>
        <p:nvPicPr>
          <p:cNvPr id="14340" name="Picture 1" descr="Dr Slee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2321" y="1690692"/>
            <a:ext cx="3118247" cy="244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71DCAFCD-F6B0-43C7-800D-D58A9C7DC4AF}"/>
              </a:ext>
            </a:extLst>
          </p:cNvPr>
          <p:cNvSpPr>
            <a:spLocks noGrp="1"/>
          </p:cNvSpPr>
          <p:nvPr>
            <p:ph type="title"/>
          </p:nvPr>
        </p:nvSpPr>
        <p:spPr/>
        <p:txBody>
          <a:bodyPr>
            <a:normAutofit/>
          </a:bodyPr>
          <a:lstStyle/>
          <a:p>
            <a:r>
              <a:rPr lang="en-US" sz="3600" dirty="0">
                <a:latin typeface="+mn-lt"/>
              </a:rPr>
              <a:t>Step 5 – Look at the Details</a:t>
            </a:r>
          </a:p>
        </p:txBody>
      </p:sp>
    </p:spTree>
    <p:extLst>
      <p:ext uri="{BB962C8B-B14F-4D97-AF65-F5344CB8AC3E}">
        <p14:creationId xmlns:p14="http://schemas.microsoft.com/office/powerpoint/2010/main" val="2233628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5E064D-10B4-4073-92C8-92CFE0730AC5}"/>
              </a:ext>
            </a:extLst>
          </p:cNvPr>
          <p:cNvSpPr>
            <a:spLocks noGrp="1"/>
          </p:cNvSpPr>
          <p:nvPr>
            <p:ph type="title"/>
          </p:nvPr>
        </p:nvSpPr>
        <p:spPr/>
        <p:txBody>
          <a:bodyPr>
            <a:normAutofit/>
          </a:bodyPr>
          <a:lstStyle/>
          <a:p>
            <a:r>
              <a:rPr lang="en-US" sz="3600" dirty="0">
                <a:latin typeface="+mn-lt"/>
              </a:rPr>
              <a:t>Step 5 – Look at the Details</a:t>
            </a:r>
          </a:p>
        </p:txBody>
      </p:sp>
      <p:sp>
        <p:nvSpPr>
          <p:cNvPr id="18434" name="Content Placeholder 2"/>
          <p:cNvSpPr>
            <a:spLocks noGrp="1"/>
          </p:cNvSpPr>
          <p:nvPr>
            <p:ph sz="half" idx="1"/>
          </p:nvPr>
        </p:nvSpPr>
        <p:spPr/>
        <p:txBody>
          <a:bodyPr>
            <a:normAutofit/>
          </a:bodyPr>
          <a:lstStyle/>
          <a:p>
            <a:pPr marL="0" indent="0">
              <a:buNone/>
            </a:pPr>
            <a:r>
              <a:rPr lang="en-US" altLang="en-US" sz="3200" b="1" dirty="0"/>
              <a:t>Practice Specifics</a:t>
            </a:r>
            <a:br>
              <a:rPr lang="en-US" altLang="en-US" sz="3600" b="1" dirty="0"/>
            </a:br>
            <a:endParaRPr lang="en-US" sz="3600" dirty="0"/>
          </a:p>
          <a:p>
            <a:r>
              <a:rPr lang="en-US" altLang="en-US" sz="3200" dirty="0"/>
              <a:t>Does your group have infrastructure for: </a:t>
            </a:r>
          </a:p>
          <a:p>
            <a:pPr lvl="1">
              <a:buFont typeface="Courier New" panose="02070309020205020404" pitchFamily="49" charset="0"/>
              <a:buChar char="o"/>
            </a:pPr>
            <a:r>
              <a:rPr lang="en-US" altLang="en-US" sz="2800" dirty="0"/>
              <a:t>Expansion for your arrival?</a:t>
            </a:r>
          </a:p>
          <a:p>
            <a:pPr lvl="1">
              <a:buFont typeface="Courier New" panose="02070309020205020404" pitchFamily="49" charset="0"/>
              <a:buChar char="o"/>
            </a:pPr>
            <a:r>
              <a:rPr lang="en-US" altLang="en-US" sz="2800" dirty="0"/>
              <a:t>Electronic medical records?</a:t>
            </a:r>
          </a:p>
          <a:p>
            <a:pPr lvl="1">
              <a:buFont typeface="Courier New" panose="02070309020205020404" pitchFamily="49" charset="0"/>
              <a:buChar char="o"/>
            </a:pPr>
            <a:r>
              <a:rPr lang="en-US" altLang="en-US" sz="2800" dirty="0"/>
              <a:t>Value assessment?</a:t>
            </a:r>
          </a:p>
        </p:txBody>
      </p:sp>
      <p:sp>
        <p:nvSpPr>
          <p:cNvPr id="4" name="Content Placeholder 3">
            <a:extLst>
              <a:ext uri="{FF2B5EF4-FFF2-40B4-BE49-F238E27FC236}">
                <a16:creationId xmlns:a16="http://schemas.microsoft.com/office/drawing/2014/main" id="{8DEBEEC3-53D2-4CFE-A4FF-2E1D4C92032C}"/>
              </a:ext>
            </a:extLst>
          </p:cNvPr>
          <p:cNvSpPr>
            <a:spLocks noGrp="1"/>
          </p:cNvSpPr>
          <p:nvPr>
            <p:ph sz="half" idx="2"/>
          </p:nvPr>
        </p:nvSpPr>
        <p:spPr/>
        <p:txBody>
          <a:bodyPr/>
          <a:lstStyle/>
          <a:p>
            <a:endParaRPr lang="en-US"/>
          </a:p>
        </p:txBody>
      </p:sp>
      <p:pic>
        <p:nvPicPr>
          <p:cNvPr id="18436"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1822640"/>
            <a:ext cx="5101003" cy="3212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4152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0638D9-5C6C-4E96-B061-948B5E5F4041}"/>
              </a:ext>
            </a:extLst>
          </p:cNvPr>
          <p:cNvSpPr>
            <a:spLocks noGrp="1"/>
          </p:cNvSpPr>
          <p:nvPr>
            <p:ph type="title"/>
          </p:nvPr>
        </p:nvSpPr>
        <p:spPr/>
        <p:txBody>
          <a:bodyPr>
            <a:normAutofit/>
          </a:bodyPr>
          <a:lstStyle/>
          <a:p>
            <a:r>
              <a:rPr lang="en-US" sz="3600" dirty="0">
                <a:latin typeface="+mn-lt"/>
              </a:rPr>
              <a:t>Step 5 – Look at the Details</a:t>
            </a:r>
          </a:p>
        </p:txBody>
      </p:sp>
      <p:sp>
        <p:nvSpPr>
          <p:cNvPr id="17411" name="Content Placeholder 2"/>
          <p:cNvSpPr>
            <a:spLocks noGrp="1"/>
          </p:cNvSpPr>
          <p:nvPr>
            <p:ph sz="half" idx="1"/>
          </p:nvPr>
        </p:nvSpPr>
        <p:spPr/>
        <p:txBody>
          <a:bodyPr>
            <a:noAutofit/>
          </a:bodyPr>
          <a:lstStyle/>
          <a:p>
            <a:pPr marL="0" indent="0">
              <a:spcBef>
                <a:spcPct val="0"/>
              </a:spcBef>
              <a:buNone/>
            </a:pPr>
            <a:r>
              <a:rPr lang="en-US" altLang="en-US" sz="3200" b="1" dirty="0"/>
              <a:t>Staffing</a:t>
            </a:r>
            <a:br>
              <a:rPr lang="en-US" altLang="en-US" sz="3200" b="1" dirty="0"/>
            </a:br>
            <a:endParaRPr lang="en-US" sz="3200" dirty="0"/>
          </a:p>
          <a:p>
            <a:pPr>
              <a:spcBef>
                <a:spcPct val="0"/>
              </a:spcBef>
            </a:pPr>
            <a:r>
              <a:rPr lang="en-US" altLang="en-US" sz="3200" dirty="0"/>
              <a:t>Do you get assistants?</a:t>
            </a:r>
          </a:p>
          <a:p>
            <a:pPr>
              <a:spcBef>
                <a:spcPct val="0"/>
              </a:spcBef>
            </a:pPr>
            <a:r>
              <a:rPr lang="en-US" altLang="en-US" sz="3200" dirty="0"/>
              <a:t>Who picks your assistants?</a:t>
            </a:r>
          </a:p>
          <a:p>
            <a:pPr lvl="1">
              <a:spcBef>
                <a:spcPct val="0"/>
              </a:spcBef>
              <a:buFont typeface="Courier New" panose="02070309020205020404" pitchFamily="49" charset="0"/>
              <a:buChar char="o"/>
            </a:pPr>
            <a:r>
              <a:rPr lang="en-US" altLang="en-US" sz="2800" dirty="0"/>
              <a:t>In clinic</a:t>
            </a:r>
          </a:p>
          <a:p>
            <a:pPr lvl="1">
              <a:spcBef>
                <a:spcPct val="0"/>
              </a:spcBef>
              <a:buFont typeface="Courier New" panose="02070309020205020404" pitchFamily="49" charset="0"/>
              <a:buChar char="o"/>
            </a:pPr>
            <a:r>
              <a:rPr lang="en-US" altLang="en-US" sz="2800" dirty="0"/>
              <a:t>In office </a:t>
            </a:r>
          </a:p>
          <a:p>
            <a:pPr lvl="1">
              <a:spcBef>
                <a:spcPct val="0"/>
              </a:spcBef>
              <a:buFont typeface="Courier New" panose="02070309020205020404" pitchFamily="49" charset="0"/>
              <a:buChar char="o"/>
            </a:pPr>
            <a:r>
              <a:rPr lang="en-US" altLang="en-US" sz="2800" dirty="0"/>
              <a:t>Same person?</a:t>
            </a:r>
          </a:p>
          <a:p>
            <a:pPr lvl="1">
              <a:spcBef>
                <a:spcPct val="0"/>
              </a:spcBef>
              <a:buFont typeface="Courier New" panose="02070309020205020404" pitchFamily="49" charset="0"/>
              <a:buChar char="o"/>
            </a:pPr>
            <a:r>
              <a:rPr lang="en-US" altLang="en-US" sz="2800" dirty="0"/>
              <a:t>Nurses in clinic</a:t>
            </a:r>
          </a:p>
          <a:p>
            <a:pPr lvl="1">
              <a:spcBef>
                <a:spcPct val="0"/>
              </a:spcBef>
              <a:buFont typeface="Courier New" panose="02070309020205020404" pitchFamily="49" charset="0"/>
              <a:buChar char="o"/>
            </a:pPr>
            <a:r>
              <a:rPr lang="en-US" altLang="en-US" sz="2800" dirty="0"/>
              <a:t>Receptionist</a:t>
            </a:r>
          </a:p>
          <a:p>
            <a:pPr lvl="1">
              <a:spcBef>
                <a:spcPct val="0"/>
              </a:spcBef>
              <a:buFont typeface="Courier New" panose="02070309020205020404" pitchFamily="49" charset="0"/>
              <a:buChar char="o"/>
            </a:pPr>
            <a:r>
              <a:rPr lang="en-US" altLang="en-US" sz="2800" dirty="0"/>
              <a:t>APPs</a:t>
            </a:r>
          </a:p>
          <a:p>
            <a:pPr>
              <a:spcBef>
                <a:spcPct val="0"/>
              </a:spcBef>
            </a:pPr>
            <a:endParaRPr lang="en-US" altLang="en-US" sz="3200" dirty="0"/>
          </a:p>
        </p:txBody>
      </p:sp>
      <p:sp>
        <p:nvSpPr>
          <p:cNvPr id="4" name="Content Placeholder 3">
            <a:extLst>
              <a:ext uri="{FF2B5EF4-FFF2-40B4-BE49-F238E27FC236}">
                <a16:creationId xmlns:a16="http://schemas.microsoft.com/office/drawing/2014/main" id="{B133BC17-DD7F-4CE9-8DB9-F28A92A6D964}"/>
              </a:ext>
            </a:extLst>
          </p:cNvPr>
          <p:cNvSpPr>
            <a:spLocks noGrp="1"/>
          </p:cNvSpPr>
          <p:nvPr>
            <p:ph sz="half" idx="2"/>
          </p:nvPr>
        </p:nvSpPr>
        <p:spPr/>
        <p:txBody>
          <a:bodyPr/>
          <a:lstStyle/>
          <a:p>
            <a:endParaRPr lang="en-US" dirty="0"/>
          </a:p>
        </p:txBody>
      </p:sp>
      <p:pic>
        <p:nvPicPr>
          <p:cNvPr id="1536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4440" y="2349922"/>
            <a:ext cx="5057687" cy="2392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9484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4023"/>
            <a:ext cx="10515600" cy="1325563"/>
          </a:xfrm>
        </p:spPr>
        <p:txBody>
          <a:bodyPr>
            <a:noAutofit/>
          </a:bodyPr>
          <a:lstStyle/>
          <a:p>
            <a:r>
              <a:rPr lang="en-US" sz="4000" dirty="0">
                <a:latin typeface="+mn-lt"/>
              </a:rPr>
              <a:t>Part I: Today’s Practice Environment:</a:t>
            </a:r>
            <a:br>
              <a:rPr lang="en-US" sz="4000" dirty="0">
                <a:latin typeface="+mn-lt"/>
              </a:rPr>
            </a:br>
            <a:r>
              <a:rPr lang="en-US" sz="4000" dirty="0">
                <a:latin typeface="+mn-lt"/>
              </a:rPr>
              <a:t>		 Statistics and Trends</a:t>
            </a:r>
          </a:p>
        </p:txBody>
      </p:sp>
      <p:sp>
        <p:nvSpPr>
          <p:cNvPr id="3" name="Content Placeholder 2"/>
          <p:cNvSpPr>
            <a:spLocks noGrp="1"/>
          </p:cNvSpPr>
          <p:nvPr>
            <p:ph idx="1"/>
          </p:nvPr>
        </p:nvSpPr>
        <p:spPr/>
        <p:txBody>
          <a:bodyPr>
            <a:noAutofit/>
          </a:bodyPr>
          <a:lstStyle/>
          <a:p>
            <a:r>
              <a:rPr lang="en-US" sz="3600" dirty="0"/>
              <a:t>Demographics: Location, age, race and gender</a:t>
            </a:r>
          </a:p>
          <a:p>
            <a:r>
              <a:rPr lang="en-US" sz="3600" dirty="0"/>
              <a:t>Sub-specialization: Current data and trends</a:t>
            </a:r>
          </a:p>
          <a:p>
            <a:r>
              <a:rPr lang="en-US" sz="3600" dirty="0"/>
              <a:t>Practice Environments: Current data and Trends</a:t>
            </a:r>
          </a:p>
        </p:txBody>
      </p:sp>
    </p:spTree>
    <p:extLst>
      <p:ext uri="{BB962C8B-B14F-4D97-AF65-F5344CB8AC3E}">
        <p14:creationId xmlns:p14="http://schemas.microsoft.com/office/powerpoint/2010/main" val="42325991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6B1019-1277-4DE6-9194-166D275E493E}"/>
              </a:ext>
            </a:extLst>
          </p:cNvPr>
          <p:cNvSpPr>
            <a:spLocks noGrp="1"/>
          </p:cNvSpPr>
          <p:nvPr>
            <p:ph type="title"/>
          </p:nvPr>
        </p:nvSpPr>
        <p:spPr/>
        <p:txBody>
          <a:bodyPr>
            <a:normAutofit/>
          </a:bodyPr>
          <a:lstStyle/>
          <a:p>
            <a:r>
              <a:rPr lang="en-US" sz="3600" dirty="0">
                <a:latin typeface="+mn-lt"/>
              </a:rPr>
              <a:t>Step 5 – Look at the Details</a:t>
            </a:r>
          </a:p>
        </p:txBody>
      </p:sp>
      <p:sp>
        <p:nvSpPr>
          <p:cNvPr id="18435" name="Content Placeholder 2"/>
          <p:cNvSpPr>
            <a:spLocks noGrp="1"/>
          </p:cNvSpPr>
          <p:nvPr>
            <p:ph sz="half" idx="1"/>
          </p:nvPr>
        </p:nvSpPr>
        <p:spPr/>
        <p:txBody>
          <a:bodyPr>
            <a:normAutofit/>
          </a:bodyPr>
          <a:lstStyle/>
          <a:p>
            <a:pPr marL="0" indent="0">
              <a:buNone/>
            </a:pPr>
            <a:r>
              <a:rPr lang="en-US" altLang="en-US" sz="3200" b="1" dirty="0"/>
              <a:t>General Considerations</a:t>
            </a:r>
            <a:br>
              <a:rPr lang="en-US" altLang="en-US" sz="3200" b="1" dirty="0"/>
            </a:br>
            <a:endParaRPr lang="en-US" sz="3200" dirty="0"/>
          </a:p>
          <a:p>
            <a:r>
              <a:rPr lang="en-US" altLang="en-US" sz="3200" dirty="0"/>
              <a:t>Are you starting a new practice or taking over someone’s practice?</a:t>
            </a:r>
          </a:p>
          <a:p>
            <a:r>
              <a:rPr lang="en-US" altLang="en-US" sz="3200" dirty="0"/>
              <a:t>Why did they leave?</a:t>
            </a:r>
          </a:p>
          <a:p>
            <a:endParaRPr lang="en-US" altLang="en-US" sz="3600" dirty="0"/>
          </a:p>
        </p:txBody>
      </p:sp>
      <p:sp>
        <p:nvSpPr>
          <p:cNvPr id="9" name="Content Placeholder 8">
            <a:extLst>
              <a:ext uri="{FF2B5EF4-FFF2-40B4-BE49-F238E27FC236}">
                <a16:creationId xmlns:a16="http://schemas.microsoft.com/office/drawing/2014/main" id="{18344949-E52B-489E-A5B2-897ADF49C82E}"/>
              </a:ext>
            </a:extLst>
          </p:cNvPr>
          <p:cNvSpPr>
            <a:spLocks noGrp="1"/>
          </p:cNvSpPr>
          <p:nvPr>
            <p:ph sz="half" idx="2"/>
          </p:nvPr>
        </p:nvSpPr>
        <p:spPr/>
        <p:txBody>
          <a:bodyPr/>
          <a:lstStyle/>
          <a:p>
            <a:endParaRPr lang="en-US"/>
          </a:p>
        </p:txBody>
      </p:sp>
      <p:grpSp>
        <p:nvGrpSpPr>
          <p:cNvPr id="6" name="Group 5">
            <a:extLst>
              <a:ext uri="{FF2B5EF4-FFF2-40B4-BE49-F238E27FC236}">
                <a16:creationId xmlns:a16="http://schemas.microsoft.com/office/drawing/2014/main" id="{140A0363-A1F3-4882-90DB-B06065F5E793}"/>
              </a:ext>
            </a:extLst>
          </p:cNvPr>
          <p:cNvGrpSpPr/>
          <p:nvPr/>
        </p:nvGrpSpPr>
        <p:grpSpPr>
          <a:xfrm>
            <a:off x="6829046" y="1825625"/>
            <a:ext cx="3796234" cy="3795708"/>
            <a:chOff x="6783374" y="2448831"/>
            <a:chExt cx="3055144" cy="3387328"/>
          </a:xfrm>
        </p:grpSpPr>
        <p:pic>
          <p:nvPicPr>
            <p:cNvPr id="1638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3374" y="2448831"/>
              <a:ext cx="3055144" cy="338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Box 4"/>
            <p:cNvSpPr txBox="1">
              <a:spLocks noChangeArrowheads="1"/>
            </p:cNvSpPr>
            <p:nvPr/>
          </p:nvSpPr>
          <p:spPr bwMode="auto">
            <a:xfrm>
              <a:off x="7680010" y="3156796"/>
              <a:ext cx="1261872" cy="253916"/>
            </a:xfrm>
            <a:prstGeom prst="rect">
              <a:avLst/>
            </a:prstGeom>
            <a:solidFill>
              <a:srgbClr val="CC9B00"/>
            </a:solidFill>
            <a:ln>
              <a:noFill/>
            </a:ln>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sz="1050" b="1" dirty="0">
                  <a:latin typeface="Comic Sans MS" panose="030F0702030302020204" pitchFamily="66" charset="0"/>
                </a:rPr>
                <a:t>ORTHOPAEDIC</a:t>
              </a:r>
            </a:p>
          </p:txBody>
        </p:sp>
      </p:grpSp>
    </p:spTree>
    <p:extLst>
      <p:ext uri="{BB962C8B-B14F-4D97-AF65-F5344CB8AC3E}">
        <p14:creationId xmlns:p14="http://schemas.microsoft.com/office/powerpoint/2010/main" val="3142871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E10530-56E5-4E9E-9506-58D5C78B8A49}"/>
              </a:ext>
            </a:extLst>
          </p:cNvPr>
          <p:cNvSpPr>
            <a:spLocks noGrp="1"/>
          </p:cNvSpPr>
          <p:nvPr>
            <p:ph type="title"/>
          </p:nvPr>
        </p:nvSpPr>
        <p:spPr/>
        <p:txBody>
          <a:bodyPr>
            <a:normAutofit/>
          </a:bodyPr>
          <a:lstStyle/>
          <a:p>
            <a:r>
              <a:rPr lang="en-US" sz="3600" dirty="0">
                <a:latin typeface="+mn-lt"/>
              </a:rPr>
              <a:t>Step 5 – Look at the Details</a:t>
            </a:r>
          </a:p>
        </p:txBody>
      </p:sp>
      <p:sp>
        <p:nvSpPr>
          <p:cNvPr id="17410" name="Content Placeholder 2"/>
          <p:cNvSpPr>
            <a:spLocks noGrp="1"/>
          </p:cNvSpPr>
          <p:nvPr>
            <p:ph sz="half" idx="1"/>
          </p:nvPr>
        </p:nvSpPr>
        <p:spPr/>
        <p:txBody>
          <a:bodyPr>
            <a:noAutofit/>
          </a:bodyPr>
          <a:lstStyle/>
          <a:p>
            <a:pPr marL="0" indent="0">
              <a:buNone/>
            </a:pPr>
            <a:r>
              <a:rPr lang="en-US" altLang="en-US" sz="3200" b="1" dirty="0"/>
              <a:t>General Considerations</a:t>
            </a:r>
          </a:p>
          <a:p>
            <a:r>
              <a:rPr lang="en-US" altLang="en-US" sz="3200" dirty="0"/>
              <a:t>Are your priorities aligned with the group’s/partners  in the group?</a:t>
            </a:r>
          </a:p>
          <a:p>
            <a:r>
              <a:rPr lang="en-US" altLang="en-US" sz="3200" dirty="0"/>
              <a:t>Are you the only academically minded person in a private group or vice versa?</a:t>
            </a:r>
          </a:p>
          <a:p>
            <a:endParaRPr lang="en-US" altLang="en-US" sz="3600" dirty="0"/>
          </a:p>
        </p:txBody>
      </p:sp>
      <p:sp>
        <p:nvSpPr>
          <p:cNvPr id="4" name="Content Placeholder 3">
            <a:extLst>
              <a:ext uri="{FF2B5EF4-FFF2-40B4-BE49-F238E27FC236}">
                <a16:creationId xmlns:a16="http://schemas.microsoft.com/office/drawing/2014/main" id="{3C2D2A55-E4A7-49FA-8682-5267D32F49AD}"/>
              </a:ext>
            </a:extLst>
          </p:cNvPr>
          <p:cNvSpPr>
            <a:spLocks noGrp="1"/>
          </p:cNvSpPr>
          <p:nvPr>
            <p:ph sz="half" idx="2"/>
          </p:nvPr>
        </p:nvSpPr>
        <p:spPr/>
        <p:txBody>
          <a:bodyPr/>
          <a:lstStyle/>
          <a:p>
            <a:endParaRPr lang="en-US"/>
          </a:p>
        </p:txBody>
      </p:sp>
      <p:pic>
        <p:nvPicPr>
          <p:cNvPr id="1741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8011" y="2019585"/>
            <a:ext cx="4718304" cy="3539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07930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latin typeface="+mn-lt"/>
              </a:rPr>
              <a:t>Part II: Summary</a:t>
            </a:r>
          </a:p>
        </p:txBody>
      </p:sp>
      <p:sp>
        <p:nvSpPr>
          <p:cNvPr id="4" name="Content Placeholder 3">
            <a:extLst>
              <a:ext uri="{FF2B5EF4-FFF2-40B4-BE49-F238E27FC236}">
                <a16:creationId xmlns:a16="http://schemas.microsoft.com/office/drawing/2014/main" id="{443C17CA-61AA-4354-91B9-A6ED70FECD09}"/>
              </a:ext>
            </a:extLst>
          </p:cNvPr>
          <p:cNvSpPr>
            <a:spLocks noGrp="1"/>
          </p:cNvSpPr>
          <p:nvPr>
            <p:ph idx="1"/>
          </p:nvPr>
        </p:nvSpPr>
        <p:spPr/>
        <p:txBody>
          <a:bodyPr>
            <a:normAutofit fontScale="92500" lnSpcReduction="20000"/>
          </a:bodyPr>
          <a:lstStyle/>
          <a:p>
            <a:r>
              <a:rPr lang="en-US" sz="3200" dirty="0"/>
              <a:t>Know what you want</a:t>
            </a:r>
          </a:p>
          <a:p>
            <a:pPr lvl="1">
              <a:buFont typeface="Courier New" panose="02070309020205020404" pitchFamily="49" charset="0"/>
              <a:buChar char="o"/>
            </a:pPr>
            <a:r>
              <a:rPr lang="en-US" sz="2800" dirty="0"/>
              <a:t>Start early</a:t>
            </a:r>
          </a:p>
          <a:p>
            <a:pPr lvl="1">
              <a:buFont typeface="Courier New" panose="02070309020205020404" pitchFamily="49" charset="0"/>
              <a:buChar char="o"/>
            </a:pPr>
            <a:r>
              <a:rPr lang="en-US" sz="2800" dirty="0"/>
              <a:t>Make a list, discuss with family, and revisit it</a:t>
            </a:r>
          </a:p>
          <a:p>
            <a:r>
              <a:rPr lang="en-US" sz="3200" dirty="0"/>
              <a:t>Start broad, work towards details</a:t>
            </a:r>
          </a:p>
          <a:p>
            <a:pPr lvl="1">
              <a:buFont typeface="Courier New" panose="02070309020205020404" pitchFamily="49" charset="0"/>
              <a:buChar char="o"/>
            </a:pPr>
            <a:r>
              <a:rPr lang="en-US" sz="2800" dirty="0"/>
              <a:t>How does the job line up with your list of preferences?</a:t>
            </a:r>
          </a:p>
          <a:p>
            <a:pPr lvl="1">
              <a:buFont typeface="Courier New" panose="02070309020205020404" pitchFamily="49" charset="0"/>
              <a:buChar char="o"/>
            </a:pPr>
            <a:r>
              <a:rPr lang="en-US" sz="2800" dirty="0"/>
              <a:t>Think big picture, long-term</a:t>
            </a:r>
          </a:p>
          <a:p>
            <a:pPr lvl="1">
              <a:buFont typeface="Courier New" panose="02070309020205020404" pitchFamily="49" charset="0"/>
              <a:buChar char="o"/>
            </a:pPr>
            <a:r>
              <a:rPr lang="en-US" sz="2800" dirty="0"/>
              <a:t>Trust your gut</a:t>
            </a:r>
          </a:p>
          <a:p>
            <a:pPr lvl="1">
              <a:buFont typeface="Courier New" panose="02070309020205020404" pitchFamily="49" charset="0"/>
              <a:buChar char="o"/>
            </a:pPr>
            <a:r>
              <a:rPr lang="en-US" sz="2800" dirty="0"/>
              <a:t>Understand best/worse case scenarios</a:t>
            </a:r>
          </a:p>
          <a:p>
            <a:pPr lvl="1">
              <a:buFont typeface="Courier New" panose="02070309020205020404" pitchFamily="49" charset="0"/>
              <a:buChar char="o"/>
            </a:pPr>
            <a:r>
              <a:rPr lang="en-US" sz="2800" dirty="0"/>
              <a:t>Save the details for the end</a:t>
            </a:r>
          </a:p>
          <a:p>
            <a:r>
              <a:rPr lang="en-US" sz="3200" dirty="0"/>
              <a:t>Make your decision</a:t>
            </a:r>
            <a:endParaRPr lang="en-US" sz="1800" dirty="0"/>
          </a:p>
        </p:txBody>
      </p:sp>
    </p:spTree>
    <p:extLst>
      <p:ext uri="{BB962C8B-B14F-4D97-AF65-F5344CB8AC3E}">
        <p14:creationId xmlns:p14="http://schemas.microsoft.com/office/powerpoint/2010/main" val="29512297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0A6BA8-D94C-4DEA-80D5-D40E4E5642FB}"/>
              </a:ext>
            </a:extLst>
          </p:cNvPr>
          <p:cNvSpPr>
            <a:spLocks noGrp="1"/>
          </p:cNvSpPr>
          <p:nvPr>
            <p:ph type="title"/>
          </p:nvPr>
        </p:nvSpPr>
        <p:spPr/>
        <p:txBody>
          <a:bodyPr>
            <a:normAutofit/>
          </a:bodyPr>
          <a:lstStyle/>
          <a:p>
            <a:r>
              <a:rPr lang="en-US" sz="3600" dirty="0">
                <a:latin typeface="+mn-lt"/>
              </a:rPr>
              <a:t>Part III: Practice Options – Advantages/Disadvantages</a:t>
            </a:r>
          </a:p>
        </p:txBody>
      </p:sp>
      <p:sp>
        <p:nvSpPr>
          <p:cNvPr id="7" name="Content Placeholder 6">
            <a:extLst>
              <a:ext uri="{FF2B5EF4-FFF2-40B4-BE49-F238E27FC236}">
                <a16:creationId xmlns:a16="http://schemas.microsoft.com/office/drawing/2014/main" id="{A8520BF7-8F54-4CC5-B27E-1DF75B154FEE}"/>
              </a:ext>
            </a:extLst>
          </p:cNvPr>
          <p:cNvSpPr>
            <a:spLocks noGrp="1"/>
          </p:cNvSpPr>
          <p:nvPr>
            <p:ph idx="1"/>
          </p:nvPr>
        </p:nvSpPr>
        <p:spPr/>
        <p:txBody>
          <a:bodyPr/>
          <a:lstStyle/>
          <a:p>
            <a:r>
              <a:rPr lang="en-US" dirty="0"/>
              <a:t>Solo/Small Group Practices</a:t>
            </a:r>
          </a:p>
          <a:p>
            <a:endParaRPr lang="en-US" sz="1800" dirty="0"/>
          </a:p>
          <a:p>
            <a:r>
              <a:rPr lang="en-US" dirty="0"/>
              <a:t>Private Large Group Practice</a:t>
            </a:r>
          </a:p>
          <a:p>
            <a:endParaRPr lang="en-US" sz="1800" dirty="0"/>
          </a:p>
          <a:p>
            <a:r>
              <a:rPr lang="en-US" dirty="0"/>
              <a:t>Hospital/Hospital System Practice</a:t>
            </a:r>
          </a:p>
          <a:p>
            <a:endParaRPr lang="en-US" sz="1800" dirty="0"/>
          </a:p>
          <a:p>
            <a:r>
              <a:rPr lang="en-US" dirty="0"/>
              <a:t>Academic Practice</a:t>
            </a:r>
          </a:p>
        </p:txBody>
      </p:sp>
    </p:spTree>
    <p:extLst>
      <p:ext uri="{BB962C8B-B14F-4D97-AF65-F5344CB8AC3E}">
        <p14:creationId xmlns:p14="http://schemas.microsoft.com/office/powerpoint/2010/main" val="2439012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D1F40F-83F8-4AC0-B2FF-61E8C88DF69B}"/>
              </a:ext>
            </a:extLst>
          </p:cNvPr>
          <p:cNvSpPr>
            <a:spLocks noGrp="1"/>
          </p:cNvSpPr>
          <p:nvPr>
            <p:ph type="title"/>
          </p:nvPr>
        </p:nvSpPr>
        <p:spPr/>
        <p:txBody>
          <a:bodyPr>
            <a:normAutofit/>
          </a:bodyPr>
          <a:lstStyle/>
          <a:p>
            <a:r>
              <a:rPr lang="en-US" sz="3600" dirty="0">
                <a:latin typeface="+mn-lt"/>
              </a:rPr>
              <a:t>Solo/Small Group: </a:t>
            </a:r>
            <a:r>
              <a:rPr lang="en-US" sz="3600" u="sng" dirty="0">
                <a:latin typeface="+mn-lt"/>
              </a:rPr>
              <a:t>PROS</a:t>
            </a:r>
            <a:endParaRPr lang="en-US" sz="3600" dirty="0">
              <a:latin typeface="+mn-lt"/>
            </a:endParaRPr>
          </a:p>
        </p:txBody>
      </p:sp>
      <p:sp>
        <p:nvSpPr>
          <p:cNvPr id="7" name="Content Placeholder 6">
            <a:extLst>
              <a:ext uri="{FF2B5EF4-FFF2-40B4-BE49-F238E27FC236}">
                <a16:creationId xmlns:a16="http://schemas.microsoft.com/office/drawing/2014/main" id="{3DF9AC2C-ACC0-4911-86E1-3EFC71CAB38B}"/>
              </a:ext>
            </a:extLst>
          </p:cNvPr>
          <p:cNvSpPr>
            <a:spLocks noGrp="1"/>
          </p:cNvSpPr>
          <p:nvPr>
            <p:ph idx="1"/>
          </p:nvPr>
        </p:nvSpPr>
        <p:spPr/>
        <p:txBody>
          <a:bodyPr/>
          <a:lstStyle/>
          <a:p>
            <a:pPr>
              <a:spcBef>
                <a:spcPts val="600"/>
              </a:spcBef>
            </a:pPr>
            <a:r>
              <a:rPr lang="en-US" sz="4000" dirty="0"/>
              <a:t>You are in control: PRIDE</a:t>
            </a:r>
          </a:p>
          <a:p>
            <a:pPr>
              <a:spcBef>
                <a:spcPts val="600"/>
              </a:spcBef>
            </a:pPr>
            <a:r>
              <a:rPr lang="en-US" sz="4000" dirty="0"/>
              <a:t>You are your own BOSS</a:t>
            </a:r>
          </a:p>
          <a:p>
            <a:pPr>
              <a:spcBef>
                <a:spcPts val="600"/>
              </a:spcBef>
            </a:pPr>
            <a:r>
              <a:rPr lang="en-US" sz="4000" dirty="0"/>
              <a:t>You build the practice</a:t>
            </a:r>
          </a:p>
          <a:p>
            <a:pPr lvl="1">
              <a:spcBef>
                <a:spcPts val="600"/>
              </a:spcBef>
              <a:buFont typeface="Courier New" panose="02070309020205020404" pitchFamily="49" charset="0"/>
              <a:buChar char="o"/>
            </a:pPr>
            <a:r>
              <a:rPr lang="en-US" sz="3600" dirty="0"/>
              <a:t>Marketing</a:t>
            </a:r>
          </a:p>
          <a:p>
            <a:pPr>
              <a:spcBef>
                <a:spcPts val="600"/>
              </a:spcBef>
            </a:pPr>
            <a:r>
              <a:rPr lang="en-US" sz="4000" dirty="0"/>
              <a:t>You choose what to do</a:t>
            </a:r>
          </a:p>
          <a:p>
            <a:endParaRPr lang="en-US" dirty="0"/>
          </a:p>
        </p:txBody>
      </p:sp>
    </p:spTree>
    <p:extLst>
      <p:ext uri="{BB962C8B-B14F-4D97-AF65-F5344CB8AC3E}">
        <p14:creationId xmlns:p14="http://schemas.microsoft.com/office/powerpoint/2010/main" val="9971028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6781DD-5747-4E22-A583-A4E5A3735F6F}"/>
              </a:ext>
            </a:extLst>
          </p:cNvPr>
          <p:cNvSpPr>
            <a:spLocks noGrp="1"/>
          </p:cNvSpPr>
          <p:nvPr>
            <p:ph type="title"/>
          </p:nvPr>
        </p:nvSpPr>
        <p:spPr/>
        <p:txBody>
          <a:bodyPr>
            <a:normAutofit/>
          </a:bodyPr>
          <a:lstStyle/>
          <a:p>
            <a:r>
              <a:rPr lang="en-US" sz="3600" dirty="0">
                <a:latin typeface="+mn-lt"/>
              </a:rPr>
              <a:t>Solo/Small Group: </a:t>
            </a:r>
            <a:r>
              <a:rPr lang="en-US" sz="3600" u="sng" dirty="0">
                <a:latin typeface="+mn-lt"/>
              </a:rPr>
              <a:t>CONS</a:t>
            </a:r>
            <a:endParaRPr lang="en-US" sz="3600" dirty="0">
              <a:latin typeface="+mn-lt"/>
            </a:endParaRPr>
          </a:p>
        </p:txBody>
      </p:sp>
      <p:sp>
        <p:nvSpPr>
          <p:cNvPr id="7" name="Content Placeholder 6">
            <a:extLst>
              <a:ext uri="{FF2B5EF4-FFF2-40B4-BE49-F238E27FC236}">
                <a16:creationId xmlns:a16="http://schemas.microsoft.com/office/drawing/2014/main" id="{99EE702A-3525-4195-BE85-1DA9AE773E15}"/>
              </a:ext>
            </a:extLst>
          </p:cNvPr>
          <p:cNvSpPr>
            <a:spLocks noGrp="1"/>
          </p:cNvSpPr>
          <p:nvPr>
            <p:ph idx="1"/>
          </p:nvPr>
        </p:nvSpPr>
        <p:spPr/>
        <p:txBody>
          <a:bodyPr>
            <a:normAutofit fontScale="92500" lnSpcReduction="20000"/>
          </a:bodyPr>
          <a:lstStyle/>
          <a:p>
            <a:r>
              <a:rPr lang="en-US" sz="3600" dirty="0"/>
              <a:t>Must have a business sense</a:t>
            </a:r>
          </a:p>
          <a:p>
            <a:r>
              <a:rPr lang="en-US" sz="3600" dirty="0"/>
              <a:t>Costs</a:t>
            </a:r>
          </a:p>
          <a:p>
            <a:pPr lvl="1">
              <a:buFont typeface="Courier New" panose="02070309020205020404" pitchFamily="49" charset="0"/>
              <a:buChar char="o"/>
            </a:pPr>
            <a:r>
              <a:rPr lang="en-US" sz="3200" dirty="0"/>
              <a:t>Equipment (</a:t>
            </a:r>
            <a:r>
              <a:rPr lang="en-US" sz="3200" dirty="0" err="1"/>
              <a:t>xray</a:t>
            </a:r>
            <a:r>
              <a:rPr lang="en-US" sz="3200" dirty="0"/>
              <a:t>, EPIC, office)</a:t>
            </a:r>
          </a:p>
          <a:p>
            <a:pPr lvl="1">
              <a:buFont typeface="Courier New" panose="02070309020205020404" pitchFamily="49" charset="0"/>
              <a:buChar char="o"/>
            </a:pPr>
            <a:r>
              <a:rPr lang="en-US" sz="3200" dirty="0"/>
              <a:t>Personnel</a:t>
            </a:r>
          </a:p>
          <a:p>
            <a:r>
              <a:rPr lang="en-US" sz="3600" dirty="0"/>
              <a:t>Time off</a:t>
            </a:r>
          </a:p>
          <a:p>
            <a:pPr lvl="1">
              <a:buFont typeface="Courier New" panose="02070309020205020404" pitchFamily="49" charset="0"/>
              <a:buChar char="o"/>
            </a:pPr>
            <a:r>
              <a:rPr lang="en-US" sz="3200" dirty="0"/>
              <a:t>Who covers call</a:t>
            </a:r>
          </a:p>
          <a:p>
            <a:pPr lvl="1">
              <a:buFont typeface="Courier New" panose="02070309020205020404" pitchFamily="49" charset="0"/>
              <a:buChar char="o"/>
            </a:pPr>
            <a:r>
              <a:rPr lang="en-US" sz="3200" dirty="0"/>
              <a:t>Who answers patient questions</a:t>
            </a:r>
          </a:p>
          <a:p>
            <a:pPr lvl="1">
              <a:buFont typeface="Courier New" panose="02070309020205020404" pitchFamily="49" charset="0"/>
              <a:buChar char="o"/>
            </a:pPr>
            <a:r>
              <a:rPr lang="en-US" sz="3200" dirty="0"/>
              <a:t>Complications if you are gone</a:t>
            </a:r>
          </a:p>
          <a:p>
            <a:r>
              <a:rPr lang="en-US" sz="3600" dirty="0"/>
              <a:t>Hard work to build a practice</a:t>
            </a:r>
          </a:p>
          <a:p>
            <a:endParaRPr lang="en-US" dirty="0"/>
          </a:p>
        </p:txBody>
      </p:sp>
    </p:spTree>
    <p:extLst>
      <p:ext uri="{BB962C8B-B14F-4D97-AF65-F5344CB8AC3E}">
        <p14:creationId xmlns:p14="http://schemas.microsoft.com/office/powerpoint/2010/main" val="33472529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260C59-CF1E-4236-8DDE-534CEEDC4A35}"/>
              </a:ext>
            </a:extLst>
          </p:cNvPr>
          <p:cNvSpPr>
            <a:spLocks noGrp="1"/>
          </p:cNvSpPr>
          <p:nvPr>
            <p:ph type="title"/>
          </p:nvPr>
        </p:nvSpPr>
        <p:spPr/>
        <p:txBody>
          <a:bodyPr>
            <a:normAutofit/>
          </a:bodyPr>
          <a:lstStyle/>
          <a:p>
            <a:r>
              <a:rPr lang="en-US" sz="3600" dirty="0">
                <a:latin typeface="+mn-lt"/>
              </a:rPr>
              <a:t>Private Large Group Practice: </a:t>
            </a:r>
            <a:r>
              <a:rPr lang="en-US" sz="3600" u="sng" dirty="0">
                <a:latin typeface="+mn-lt"/>
              </a:rPr>
              <a:t>PROS</a:t>
            </a:r>
            <a:endParaRPr lang="en-US" sz="3600" dirty="0">
              <a:latin typeface="+mn-lt"/>
            </a:endParaRPr>
          </a:p>
        </p:txBody>
      </p:sp>
      <p:sp>
        <p:nvSpPr>
          <p:cNvPr id="7" name="Content Placeholder 6">
            <a:extLst>
              <a:ext uri="{FF2B5EF4-FFF2-40B4-BE49-F238E27FC236}">
                <a16:creationId xmlns:a16="http://schemas.microsoft.com/office/drawing/2014/main" id="{AC4F634E-E3EA-4479-A0A8-5724093CEF22}"/>
              </a:ext>
            </a:extLst>
          </p:cNvPr>
          <p:cNvSpPr>
            <a:spLocks noGrp="1"/>
          </p:cNvSpPr>
          <p:nvPr>
            <p:ph idx="1"/>
          </p:nvPr>
        </p:nvSpPr>
        <p:spPr/>
        <p:txBody>
          <a:bodyPr/>
          <a:lstStyle/>
          <a:p>
            <a:r>
              <a:rPr lang="en-US" sz="3600" dirty="0"/>
              <a:t>Business based on production</a:t>
            </a:r>
          </a:p>
          <a:p>
            <a:pPr lvl="1">
              <a:buFont typeface="Courier New" panose="02070309020205020404" pitchFamily="49" charset="0"/>
              <a:buChar char="o"/>
            </a:pPr>
            <a:r>
              <a:rPr lang="en-US" sz="3200" dirty="0"/>
              <a:t>Production determines income</a:t>
            </a:r>
          </a:p>
          <a:p>
            <a:r>
              <a:rPr lang="en-US" sz="3600" dirty="0"/>
              <a:t>Need clinical efficiency (learned)</a:t>
            </a:r>
          </a:p>
          <a:p>
            <a:r>
              <a:rPr lang="en-US" sz="3600" dirty="0"/>
              <a:t>Pick your assistants (PA,NP, MA </a:t>
            </a:r>
            <a:r>
              <a:rPr lang="en-US" sz="3600" dirty="0" err="1"/>
              <a:t>etc</a:t>
            </a:r>
            <a:r>
              <a:rPr lang="en-US" sz="3600" dirty="0"/>
              <a:t>)</a:t>
            </a:r>
          </a:p>
          <a:p>
            <a:r>
              <a:rPr lang="en-US" sz="3600" dirty="0"/>
              <a:t>Ownership (</a:t>
            </a:r>
            <a:r>
              <a:rPr lang="en-US" sz="3600" dirty="0" err="1"/>
              <a:t>Surgicenter</a:t>
            </a:r>
            <a:r>
              <a:rPr lang="en-US" sz="3600" dirty="0"/>
              <a:t>, MRI </a:t>
            </a:r>
            <a:r>
              <a:rPr lang="en-US" sz="3600" dirty="0" err="1"/>
              <a:t>etc</a:t>
            </a:r>
            <a:r>
              <a:rPr lang="en-US" sz="3600" dirty="0"/>
              <a:t>)</a:t>
            </a:r>
          </a:p>
          <a:p>
            <a:r>
              <a:rPr lang="en-US" sz="3600" dirty="0"/>
              <a:t>Marketing already present?</a:t>
            </a:r>
          </a:p>
          <a:p>
            <a:endParaRPr lang="en-US" dirty="0"/>
          </a:p>
        </p:txBody>
      </p:sp>
    </p:spTree>
    <p:extLst>
      <p:ext uri="{BB962C8B-B14F-4D97-AF65-F5344CB8AC3E}">
        <p14:creationId xmlns:p14="http://schemas.microsoft.com/office/powerpoint/2010/main" val="3032721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CA30AF-CB9A-470D-A50F-DFF7E15A111E}"/>
              </a:ext>
            </a:extLst>
          </p:cNvPr>
          <p:cNvSpPr>
            <a:spLocks noGrp="1"/>
          </p:cNvSpPr>
          <p:nvPr>
            <p:ph type="title"/>
          </p:nvPr>
        </p:nvSpPr>
        <p:spPr/>
        <p:txBody>
          <a:bodyPr>
            <a:normAutofit/>
          </a:bodyPr>
          <a:lstStyle/>
          <a:p>
            <a:r>
              <a:rPr lang="en-US" sz="3600" dirty="0">
                <a:latin typeface="+mn-lt"/>
              </a:rPr>
              <a:t>Private Multispecialty Practice: </a:t>
            </a:r>
            <a:r>
              <a:rPr lang="en-US" sz="3600" u="sng" dirty="0">
                <a:latin typeface="+mn-lt"/>
              </a:rPr>
              <a:t>CONS</a:t>
            </a:r>
            <a:endParaRPr lang="en-US" sz="3600" dirty="0">
              <a:latin typeface="+mn-lt"/>
            </a:endParaRPr>
          </a:p>
        </p:txBody>
      </p:sp>
      <p:sp>
        <p:nvSpPr>
          <p:cNvPr id="7" name="Content Placeholder 6">
            <a:extLst>
              <a:ext uri="{FF2B5EF4-FFF2-40B4-BE49-F238E27FC236}">
                <a16:creationId xmlns:a16="http://schemas.microsoft.com/office/drawing/2014/main" id="{15D11564-711C-4458-8901-5603A4896DF1}"/>
              </a:ext>
            </a:extLst>
          </p:cNvPr>
          <p:cNvSpPr>
            <a:spLocks noGrp="1"/>
          </p:cNvSpPr>
          <p:nvPr>
            <p:ph idx="1"/>
          </p:nvPr>
        </p:nvSpPr>
        <p:spPr/>
        <p:txBody>
          <a:bodyPr>
            <a:normAutofit fontScale="85000" lnSpcReduction="20000"/>
          </a:bodyPr>
          <a:lstStyle/>
          <a:p>
            <a:pPr>
              <a:lnSpc>
                <a:spcPct val="100000"/>
              </a:lnSpc>
              <a:spcBef>
                <a:spcPts val="0"/>
              </a:spcBef>
            </a:pPr>
            <a:r>
              <a:rPr lang="en-US" sz="3600" dirty="0"/>
              <a:t>Administrative</a:t>
            </a:r>
          </a:p>
          <a:p>
            <a:pPr lvl="1">
              <a:lnSpc>
                <a:spcPct val="100000"/>
              </a:lnSpc>
              <a:spcBef>
                <a:spcPts val="0"/>
              </a:spcBef>
              <a:buFont typeface="Courier New" panose="02070309020205020404" pitchFamily="49" charset="0"/>
              <a:buChar char="o"/>
            </a:pPr>
            <a:r>
              <a:rPr lang="en-US" sz="3200" dirty="0"/>
              <a:t>Board </a:t>
            </a:r>
          </a:p>
          <a:p>
            <a:pPr lvl="1">
              <a:lnSpc>
                <a:spcPct val="100000"/>
              </a:lnSpc>
              <a:spcBef>
                <a:spcPts val="0"/>
              </a:spcBef>
              <a:buFont typeface="Courier New" panose="02070309020205020404" pitchFamily="49" charset="0"/>
              <a:buChar char="o"/>
            </a:pPr>
            <a:r>
              <a:rPr lang="en-US" sz="3200" dirty="0"/>
              <a:t>Hospital</a:t>
            </a:r>
          </a:p>
          <a:p>
            <a:pPr>
              <a:lnSpc>
                <a:spcPct val="100000"/>
              </a:lnSpc>
              <a:spcBef>
                <a:spcPts val="0"/>
              </a:spcBef>
            </a:pPr>
            <a:r>
              <a:rPr lang="en-US" sz="3600" dirty="0"/>
              <a:t>Rounding</a:t>
            </a:r>
          </a:p>
          <a:p>
            <a:pPr lvl="1">
              <a:lnSpc>
                <a:spcPct val="100000"/>
              </a:lnSpc>
              <a:spcBef>
                <a:spcPts val="0"/>
              </a:spcBef>
              <a:buFont typeface="Courier New" panose="02070309020205020404" pitchFamily="49" charset="0"/>
              <a:buChar char="o"/>
            </a:pPr>
            <a:r>
              <a:rPr lang="en-US" sz="3200" dirty="0"/>
              <a:t>Multiple hospitals</a:t>
            </a:r>
          </a:p>
          <a:p>
            <a:pPr lvl="1">
              <a:lnSpc>
                <a:spcPct val="100000"/>
              </a:lnSpc>
              <a:spcBef>
                <a:spcPts val="0"/>
              </a:spcBef>
              <a:buFont typeface="Courier New" panose="02070309020205020404" pitchFamily="49" charset="0"/>
              <a:buChar char="o"/>
            </a:pPr>
            <a:r>
              <a:rPr lang="en-US" sz="3200" dirty="0"/>
              <a:t>Weekends?</a:t>
            </a:r>
          </a:p>
          <a:p>
            <a:pPr>
              <a:lnSpc>
                <a:spcPct val="100000"/>
              </a:lnSpc>
              <a:spcBef>
                <a:spcPts val="0"/>
              </a:spcBef>
            </a:pPr>
            <a:r>
              <a:rPr lang="en-US" sz="3600" dirty="0"/>
              <a:t>Business based on production</a:t>
            </a:r>
          </a:p>
          <a:p>
            <a:pPr lvl="1">
              <a:lnSpc>
                <a:spcPct val="100000"/>
              </a:lnSpc>
              <a:spcBef>
                <a:spcPts val="0"/>
              </a:spcBef>
              <a:buFont typeface="Courier New" panose="02070309020205020404" pitchFamily="49" charset="0"/>
              <a:buChar char="o"/>
            </a:pPr>
            <a:r>
              <a:rPr lang="en-US" sz="3200" dirty="0"/>
              <a:t>Have to build practice</a:t>
            </a:r>
          </a:p>
          <a:p>
            <a:pPr lvl="1">
              <a:lnSpc>
                <a:spcPct val="100000"/>
              </a:lnSpc>
              <a:spcBef>
                <a:spcPts val="0"/>
              </a:spcBef>
              <a:buFont typeface="Courier New" panose="02070309020205020404" pitchFamily="49" charset="0"/>
              <a:buChar char="o"/>
            </a:pPr>
            <a:r>
              <a:rPr lang="en-US" sz="3200" dirty="0"/>
              <a:t>Know the competition </a:t>
            </a:r>
          </a:p>
          <a:p>
            <a:pPr lvl="2">
              <a:lnSpc>
                <a:spcPct val="100000"/>
              </a:lnSpc>
              <a:spcBef>
                <a:spcPts val="0"/>
              </a:spcBef>
              <a:buFont typeface="Wingdings" panose="05000000000000000000" pitchFamily="2" charset="2"/>
              <a:buChar char="§"/>
            </a:pPr>
            <a:r>
              <a:rPr lang="en-US" sz="2800" dirty="0"/>
              <a:t>Group</a:t>
            </a:r>
          </a:p>
          <a:p>
            <a:pPr lvl="2">
              <a:lnSpc>
                <a:spcPct val="100000"/>
              </a:lnSpc>
              <a:spcBef>
                <a:spcPts val="0"/>
              </a:spcBef>
              <a:buFont typeface="Wingdings" panose="05000000000000000000" pitchFamily="2" charset="2"/>
              <a:buChar char="§"/>
            </a:pPr>
            <a:r>
              <a:rPr lang="en-US" sz="2800" dirty="0"/>
              <a:t>Community</a:t>
            </a:r>
          </a:p>
          <a:p>
            <a:endParaRPr lang="en-US" dirty="0"/>
          </a:p>
        </p:txBody>
      </p:sp>
    </p:spTree>
    <p:extLst>
      <p:ext uri="{BB962C8B-B14F-4D97-AF65-F5344CB8AC3E}">
        <p14:creationId xmlns:p14="http://schemas.microsoft.com/office/powerpoint/2010/main" val="13288377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C3752B-961B-45C4-9D71-927A0539A929}"/>
              </a:ext>
            </a:extLst>
          </p:cNvPr>
          <p:cNvSpPr>
            <a:spLocks noGrp="1"/>
          </p:cNvSpPr>
          <p:nvPr>
            <p:ph type="title"/>
          </p:nvPr>
        </p:nvSpPr>
        <p:spPr/>
        <p:txBody>
          <a:bodyPr>
            <a:normAutofit/>
          </a:bodyPr>
          <a:lstStyle/>
          <a:p>
            <a:r>
              <a:rPr lang="en-US" sz="3600" dirty="0">
                <a:latin typeface="+mn-lt"/>
              </a:rPr>
              <a:t>Hospital/Hospital System Employee: </a:t>
            </a:r>
            <a:r>
              <a:rPr lang="en-US" sz="3600" u="sng" dirty="0">
                <a:latin typeface="+mn-lt"/>
              </a:rPr>
              <a:t>PROS</a:t>
            </a:r>
            <a:endParaRPr lang="en-US" sz="3600" dirty="0">
              <a:latin typeface="+mn-lt"/>
            </a:endParaRPr>
          </a:p>
        </p:txBody>
      </p:sp>
      <p:sp>
        <p:nvSpPr>
          <p:cNvPr id="7" name="Content Placeholder 6">
            <a:extLst>
              <a:ext uri="{FF2B5EF4-FFF2-40B4-BE49-F238E27FC236}">
                <a16:creationId xmlns:a16="http://schemas.microsoft.com/office/drawing/2014/main" id="{C5A22E1C-DFFC-4016-A186-ACAEA1B9A7E4}"/>
              </a:ext>
            </a:extLst>
          </p:cNvPr>
          <p:cNvSpPr>
            <a:spLocks noGrp="1"/>
          </p:cNvSpPr>
          <p:nvPr>
            <p:ph idx="1"/>
          </p:nvPr>
        </p:nvSpPr>
        <p:spPr/>
        <p:txBody>
          <a:bodyPr/>
          <a:lstStyle/>
          <a:p>
            <a:r>
              <a:rPr lang="en-US" dirty="0"/>
              <a:t>Professional Service Agreement (PSA)</a:t>
            </a:r>
          </a:p>
          <a:p>
            <a:r>
              <a:rPr lang="en-US" dirty="0"/>
              <a:t>Hospitals need doctors/surgeons</a:t>
            </a:r>
          </a:p>
          <a:p>
            <a:r>
              <a:rPr lang="en-US" dirty="0"/>
              <a:t>Physicians maintain independence</a:t>
            </a:r>
          </a:p>
          <a:p>
            <a:r>
              <a:rPr lang="en-US" dirty="0"/>
              <a:t>Flexibility &amp; stability</a:t>
            </a:r>
          </a:p>
          <a:p>
            <a:r>
              <a:rPr lang="en-US" dirty="0"/>
              <a:t>Do not have to maintain practice</a:t>
            </a:r>
          </a:p>
          <a:p>
            <a:r>
              <a:rPr lang="en-US" dirty="0"/>
              <a:t>Can expand practice together</a:t>
            </a:r>
          </a:p>
          <a:p>
            <a:endParaRPr lang="en-US" dirty="0"/>
          </a:p>
        </p:txBody>
      </p:sp>
    </p:spTree>
    <p:extLst>
      <p:ext uri="{BB962C8B-B14F-4D97-AF65-F5344CB8AC3E}">
        <p14:creationId xmlns:p14="http://schemas.microsoft.com/office/powerpoint/2010/main" val="4552158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ED486C-3CCC-4196-80D5-E06318DC9C0F}"/>
              </a:ext>
            </a:extLst>
          </p:cNvPr>
          <p:cNvSpPr>
            <a:spLocks noGrp="1"/>
          </p:cNvSpPr>
          <p:nvPr>
            <p:ph type="title"/>
          </p:nvPr>
        </p:nvSpPr>
        <p:spPr/>
        <p:txBody>
          <a:bodyPr>
            <a:normAutofit/>
          </a:bodyPr>
          <a:lstStyle/>
          <a:p>
            <a:r>
              <a:rPr lang="en-US" sz="3600" dirty="0">
                <a:latin typeface="+mn-lt"/>
              </a:rPr>
              <a:t>Hospital/Hospital System Employee: </a:t>
            </a:r>
            <a:r>
              <a:rPr lang="en-US" sz="3600" u="sng" dirty="0">
                <a:latin typeface="+mn-lt"/>
              </a:rPr>
              <a:t>CONS</a:t>
            </a:r>
            <a:endParaRPr lang="en-US" sz="3600" dirty="0">
              <a:latin typeface="+mn-lt"/>
            </a:endParaRPr>
          </a:p>
        </p:txBody>
      </p:sp>
      <p:sp>
        <p:nvSpPr>
          <p:cNvPr id="7" name="Content Placeholder 6">
            <a:extLst>
              <a:ext uri="{FF2B5EF4-FFF2-40B4-BE49-F238E27FC236}">
                <a16:creationId xmlns:a16="http://schemas.microsoft.com/office/drawing/2014/main" id="{2F8BEA3A-DE70-40C3-82FF-529FCA047499}"/>
              </a:ext>
            </a:extLst>
          </p:cNvPr>
          <p:cNvSpPr>
            <a:spLocks noGrp="1"/>
          </p:cNvSpPr>
          <p:nvPr>
            <p:ph idx="1"/>
          </p:nvPr>
        </p:nvSpPr>
        <p:spPr/>
        <p:txBody>
          <a:bodyPr/>
          <a:lstStyle/>
          <a:p>
            <a:r>
              <a:rPr lang="en-US" dirty="0"/>
              <a:t>Less control over employees</a:t>
            </a:r>
          </a:p>
          <a:p>
            <a:r>
              <a:rPr lang="en-US" dirty="0"/>
              <a:t>Less control over services</a:t>
            </a:r>
          </a:p>
          <a:p>
            <a:r>
              <a:rPr lang="en-US" dirty="0"/>
              <a:t>May provide lots of $$$  for first two years….To entice: can you meet your numbers?</a:t>
            </a:r>
          </a:p>
          <a:p>
            <a:r>
              <a:rPr lang="en-US" dirty="0"/>
              <a:t>May build practice with younger, less experienced partners</a:t>
            </a:r>
          </a:p>
          <a:p>
            <a:endParaRPr lang="en-US" dirty="0"/>
          </a:p>
        </p:txBody>
      </p:sp>
    </p:spTree>
    <p:extLst>
      <p:ext uri="{BB962C8B-B14F-4D97-AF65-F5344CB8AC3E}">
        <p14:creationId xmlns:p14="http://schemas.microsoft.com/office/powerpoint/2010/main" val="2666612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Demographics: Practice Location</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53582" y="1758055"/>
            <a:ext cx="6821424" cy="3835988"/>
          </a:xfrm>
        </p:spPr>
      </p:pic>
      <p:sp>
        <p:nvSpPr>
          <p:cNvPr id="7" name="TextBox 6"/>
          <p:cNvSpPr txBox="1"/>
          <p:nvPr/>
        </p:nvSpPr>
        <p:spPr>
          <a:xfrm>
            <a:off x="3559203" y="5662676"/>
            <a:ext cx="4410182" cy="230832"/>
          </a:xfrm>
          <a:prstGeom prst="rect">
            <a:avLst/>
          </a:prstGeom>
          <a:noFill/>
        </p:spPr>
        <p:txBody>
          <a:bodyPr wrap="none" rtlCol="0">
            <a:spAutoFit/>
          </a:bodyPr>
          <a:lstStyle/>
          <a:p>
            <a:r>
              <a:rPr lang="en-US" sz="900" i="1" dirty="0"/>
              <a:t>Source:  AAOS Now (Aug 2019): 2018 OPUS Survey Illustrates Interesting </a:t>
            </a:r>
            <a:r>
              <a:rPr lang="en-US" sz="900" i="1" dirty="0" err="1"/>
              <a:t>Orthopaedic</a:t>
            </a:r>
            <a:r>
              <a:rPr lang="en-US" sz="900" i="1" dirty="0"/>
              <a:t> Data</a:t>
            </a:r>
          </a:p>
        </p:txBody>
      </p:sp>
    </p:spTree>
    <p:extLst>
      <p:ext uri="{BB962C8B-B14F-4D97-AF65-F5344CB8AC3E}">
        <p14:creationId xmlns:p14="http://schemas.microsoft.com/office/powerpoint/2010/main" val="38730972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EFFC33-FBD8-4BC2-8964-D3FD85EC31F8}"/>
              </a:ext>
            </a:extLst>
          </p:cNvPr>
          <p:cNvSpPr>
            <a:spLocks noGrp="1"/>
          </p:cNvSpPr>
          <p:nvPr>
            <p:ph type="title"/>
          </p:nvPr>
        </p:nvSpPr>
        <p:spPr/>
        <p:txBody>
          <a:bodyPr>
            <a:normAutofit/>
          </a:bodyPr>
          <a:lstStyle/>
          <a:p>
            <a:r>
              <a:rPr lang="en-US" sz="3600" dirty="0">
                <a:latin typeface="+mn-lt"/>
              </a:rPr>
              <a:t>Academic Practice: </a:t>
            </a:r>
            <a:r>
              <a:rPr lang="en-US" sz="3600" u="sng" dirty="0">
                <a:latin typeface="+mn-lt"/>
              </a:rPr>
              <a:t>PROS</a:t>
            </a:r>
            <a:endParaRPr lang="en-US" sz="3600" dirty="0">
              <a:latin typeface="+mn-lt"/>
            </a:endParaRPr>
          </a:p>
        </p:txBody>
      </p:sp>
      <p:sp>
        <p:nvSpPr>
          <p:cNvPr id="7" name="Content Placeholder 6">
            <a:extLst>
              <a:ext uri="{FF2B5EF4-FFF2-40B4-BE49-F238E27FC236}">
                <a16:creationId xmlns:a16="http://schemas.microsoft.com/office/drawing/2014/main" id="{3804EF5C-A0E6-4438-B50D-945885EDD2F5}"/>
              </a:ext>
            </a:extLst>
          </p:cNvPr>
          <p:cNvSpPr>
            <a:spLocks noGrp="1"/>
          </p:cNvSpPr>
          <p:nvPr>
            <p:ph idx="1"/>
          </p:nvPr>
        </p:nvSpPr>
        <p:spPr/>
        <p:txBody>
          <a:bodyPr/>
          <a:lstStyle/>
          <a:p>
            <a:r>
              <a:rPr lang="en-US" sz="3600" dirty="0"/>
              <a:t>Working with Residents </a:t>
            </a:r>
          </a:p>
          <a:p>
            <a:pPr lvl="1">
              <a:buFont typeface="Courier New" panose="02070309020205020404" pitchFamily="49" charset="0"/>
              <a:buChar char="o"/>
            </a:pPr>
            <a:r>
              <a:rPr lang="en-US" sz="3200" dirty="0"/>
              <a:t>They do work</a:t>
            </a:r>
          </a:p>
          <a:p>
            <a:pPr lvl="1">
              <a:buFont typeface="Courier New" panose="02070309020205020404" pitchFamily="49" charset="0"/>
              <a:buChar char="o"/>
            </a:pPr>
            <a:r>
              <a:rPr lang="en-US" sz="3200" dirty="0"/>
              <a:t>You can see them grow</a:t>
            </a:r>
          </a:p>
          <a:p>
            <a:r>
              <a:rPr lang="en-US" sz="3600" dirty="0"/>
              <a:t>Teaching and Mentoring</a:t>
            </a:r>
          </a:p>
          <a:p>
            <a:r>
              <a:rPr lang="en-US" sz="3600" dirty="0"/>
              <a:t>Research</a:t>
            </a:r>
          </a:p>
          <a:p>
            <a:r>
              <a:rPr lang="en-US" sz="3600" dirty="0"/>
              <a:t>Exposure to “Cutting Edge”</a:t>
            </a:r>
          </a:p>
          <a:p>
            <a:r>
              <a:rPr lang="en-US" sz="3600" dirty="0"/>
              <a:t>Staying abreast of education</a:t>
            </a:r>
          </a:p>
          <a:p>
            <a:endParaRPr lang="en-US" dirty="0"/>
          </a:p>
        </p:txBody>
      </p:sp>
    </p:spTree>
    <p:extLst>
      <p:ext uri="{BB962C8B-B14F-4D97-AF65-F5344CB8AC3E}">
        <p14:creationId xmlns:p14="http://schemas.microsoft.com/office/powerpoint/2010/main" val="477651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F110CD-6016-4CDF-83FC-40742F4D9DE3}"/>
              </a:ext>
            </a:extLst>
          </p:cNvPr>
          <p:cNvSpPr>
            <a:spLocks noGrp="1"/>
          </p:cNvSpPr>
          <p:nvPr>
            <p:ph type="title"/>
          </p:nvPr>
        </p:nvSpPr>
        <p:spPr/>
        <p:txBody>
          <a:bodyPr>
            <a:normAutofit/>
          </a:bodyPr>
          <a:lstStyle/>
          <a:p>
            <a:r>
              <a:rPr lang="en-US" sz="3600" dirty="0">
                <a:latin typeface="+mn-lt"/>
              </a:rPr>
              <a:t>Academic Practice: </a:t>
            </a:r>
            <a:r>
              <a:rPr lang="en-US" sz="3600" u="sng" dirty="0">
                <a:latin typeface="+mn-lt"/>
              </a:rPr>
              <a:t>CONS</a:t>
            </a:r>
            <a:endParaRPr lang="en-US" sz="3600" dirty="0">
              <a:latin typeface="+mn-lt"/>
            </a:endParaRPr>
          </a:p>
        </p:txBody>
      </p:sp>
      <p:sp>
        <p:nvSpPr>
          <p:cNvPr id="7" name="Content Placeholder 6">
            <a:extLst>
              <a:ext uri="{FF2B5EF4-FFF2-40B4-BE49-F238E27FC236}">
                <a16:creationId xmlns:a16="http://schemas.microsoft.com/office/drawing/2014/main" id="{1E32C4CC-6366-4741-BD20-D8314EEE54FA}"/>
              </a:ext>
            </a:extLst>
          </p:cNvPr>
          <p:cNvSpPr>
            <a:spLocks noGrp="1"/>
          </p:cNvSpPr>
          <p:nvPr>
            <p:ph idx="1"/>
          </p:nvPr>
        </p:nvSpPr>
        <p:spPr/>
        <p:txBody>
          <a:bodyPr/>
          <a:lstStyle/>
          <a:p>
            <a:r>
              <a:rPr lang="en-US" sz="3600" dirty="0"/>
              <a:t>Residents</a:t>
            </a:r>
          </a:p>
          <a:p>
            <a:pPr lvl="1">
              <a:buFont typeface="Courier New" panose="02070309020205020404" pitchFamily="49" charset="0"/>
              <a:buChar char="o"/>
            </a:pPr>
            <a:r>
              <a:rPr lang="en-US" sz="3200" dirty="0"/>
              <a:t>Take time</a:t>
            </a:r>
          </a:p>
          <a:p>
            <a:r>
              <a:rPr lang="en-US" sz="3600" dirty="0"/>
              <a:t>Hierarchy exists</a:t>
            </a:r>
          </a:p>
          <a:p>
            <a:r>
              <a:rPr lang="en-US" sz="3600" dirty="0"/>
              <a:t>Academic productivity required for promotion</a:t>
            </a:r>
          </a:p>
          <a:p>
            <a:r>
              <a:rPr lang="en-US" sz="3600" dirty="0"/>
              <a:t>Administrative day? </a:t>
            </a:r>
          </a:p>
          <a:p>
            <a:r>
              <a:rPr lang="en-US" sz="3600" dirty="0"/>
              <a:t>Protected time</a:t>
            </a:r>
          </a:p>
          <a:p>
            <a:endParaRPr lang="en-US" dirty="0"/>
          </a:p>
        </p:txBody>
      </p:sp>
    </p:spTree>
    <p:extLst>
      <p:ext uri="{BB962C8B-B14F-4D97-AF65-F5344CB8AC3E}">
        <p14:creationId xmlns:p14="http://schemas.microsoft.com/office/powerpoint/2010/main" val="450581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F0DC22-CEE2-451F-BB54-C5E52251F1C6}"/>
              </a:ext>
            </a:extLst>
          </p:cNvPr>
          <p:cNvSpPr>
            <a:spLocks noGrp="1"/>
          </p:cNvSpPr>
          <p:nvPr>
            <p:ph type="title"/>
          </p:nvPr>
        </p:nvSpPr>
        <p:spPr/>
        <p:txBody>
          <a:bodyPr>
            <a:normAutofit/>
          </a:bodyPr>
          <a:lstStyle/>
          <a:p>
            <a:r>
              <a:rPr lang="en-US" sz="3600" dirty="0">
                <a:latin typeface="+mn-lt"/>
              </a:rPr>
              <a:t>Part III: Summary</a:t>
            </a:r>
          </a:p>
        </p:txBody>
      </p:sp>
      <p:sp>
        <p:nvSpPr>
          <p:cNvPr id="7" name="Content Placeholder 6">
            <a:extLst>
              <a:ext uri="{FF2B5EF4-FFF2-40B4-BE49-F238E27FC236}">
                <a16:creationId xmlns:a16="http://schemas.microsoft.com/office/drawing/2014/main" id="{6C935EFD-E4D4-48A5-9640-25B04FC07108}"/>
              </a:ext>
            </a:extLst>
          </p:cNvPr>
          <p:cNvSpPr>
            <a:spLocks noGrp="1"/>
          </p:cNvSpPr>
          <p:nvPr>
            <p:ph idx="1"/>
          </p:nvPr>
        </p:nvSpPr>
        <p:spPr/>
        <p:txBody>
          <a:bodyPr/>
          <a:lstStyle/>
          <a:p>
            <a:r>
              <a:rPr lang="en-US" dirty="0"/>
              <a:t>REALIZE: No job is perfect</a:t>
            </a:r>
          </a:p>
          <a:p>
            <a:r>
              <a:rPr lang="en-US" dirty="0"/>
              <a:t>Know what to expect</a:t>
            </a:r>
          </a:p>
          <a:p>
            <a:r>
              <a:rPr lang="en-US" dirty="0"/>
              <a:t>Do your homework in advance</a:t>
            </a:r>
          </a:p>
          <a:p>
            <a:r>
              <a:rPr lang="en-US" dirty="0"/>
              <a:t>It still might not work out…</a:t>
            </a:r>
          </a:p>
          <a:p>
            <a:endParaRPr lang="en-US" dirty="0"/>
          </a:p>
        </p:txBody>
      </p:sp>
    </p:spTree>
    <p:extLst>
      <p:ext uri="{BB962C8B-B14F-4D97-AF65-F5344CB8AC3E}">
        <p14:creationId xmlns:p14="http://schemas.microsoft.com/office/powerpoint/2010/main" val="34219602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5FE121-B7D4-4217-9811-1C02CA03CA8B}"/>
              </a:ext>
            </a:extLst>
          </p:cNvPr>
          <p:cNvSpPr>
            <a:spLocks noGrp="1"/>
          </p:cNvSpPr>
          <p:nvPr>
            <p:ph type="title"/>
          </p:nvPr>
        </p:nvSpPr>
        <p:spPr>
          <a:xfrm>
            <a:off x="838200" y="284023"/>
            <a:ext cx="10515600" cy="1325563"/>
          </a:xfrm>
        </p:spPr>
        <p:txBody>
          <a:bodyPr>
            <a:normAutofit/>
          </a:bodyPr>
          <a:lstStyle/>
          <a:p>
            <a:r>
              <a:rPr lang="en-US" sz="3600" dirty="0">
                <a:latin typeface="+mn-lt"/>
              </a:rPr>
              <a:t>Part IV:</a:t>
            </a:r>
            <a:br>
              <a:rPr lang="en-US" sz="3600" dirty="0">
                <a:latin typeface="+mn-lt"/>
              </a:rPr>
            </a:br>
            <a:r>
              <a:rPr lang="en-US" sz="3600" dirty="0">
                <a:latin typeface="+mn-lt"/>
              </a:rPr>
              <a:t>Getting the Job You Want</a:t>
            </a:r>
          </a:p>
        </p:txBody>
      </p:sp>
      <p:sp>
        <p:nvSpPr>
          <p:cNvPr id="7" name="Content Placeholder 6">
            <a:extLst>
              <a:ext uri="{FF2B5EF4-FFF2-40B4-BE49-F238E27FC236}">
                <a16:creationId xmlns:a16="http://schemas.microsoft.com/office/drawing/2014/main" id="{B6259031-CE07-4E84-BAE0-D7EE5D5754BF}"/>
              </a:ext>
            </a:extLst>
          </p:cNvPr>
          <p:cNvSpPr>
            <a:spLocks noGrp="1"/>
          </p:cNvSpPr>
          <p:nvPr>
            <p:ph idx="1"/>
          </p:nvPr>
        </p:nvSpPr>
        <p:spPr/>
        <p:txBody>
          <a:bodyPr/>
          <a:lstStyle/>
          <a:p>
            <a:r>
              <a:rPr lang="en-US" dirty="0"/>
              <a:t>Networks</a:t>
            </a:r>
          </a:p>
          <a:p>
            <a:r>
              <a:rPr lang="en-US" dirty="0"/>
              <a:t>Fellowship directors</a:t>
            </a:r>
          </a:p>
          <a:p>
            <a:r>
              <a:rPr lang="en-US" dirty="0"/>
              <a:t>Job directories</a:t>
            </a:r>
          </a:p>
          <a:p>
            <a:r>
              <a:rPr lang="en-US" dirty="0"/>
              <a:t>Cold emailing</a:t>
            </a:r>
          </a:p>
          <a:p>
            <a:r>
              <a:rPr lang="en-US" dirty="0"/>
              <a:t>Consultants</a:t>
            </a:r>
          </a:p>
          <a:p>
            <a:endParaRPr lang="en-US" dirty="0"/>
          </a:p>
        </p:txBody>
      </p:sp>
    </p:spTree>
    <p:extLst>
      <p:ext uri="{BB962C8B-B14F-4D97-AF65-F5344CB8AC3E}">
        <p14:creationId xmlns:p14="http://schemas.microsoft.com/office/powerpoint/2010/main" val="1733844432"/>
      </p:ext>
    </p:extLst>
  </p:cSld>
  <p:clrMapOvr>
    <a:masterClrMapping/>
  </p:clrMapOvr>
  <mc:AlternateContent xmlns:mc="http://schemas.openxmlformats.org/markup-compatibility/2006" xmlns:p14="http://schemas.microsoft.com/office/powerpoint/2010/main">
    <mc:Choice Requires="p14">
      <p:transition spd="slow" p14:dur="2000" advTm="9000"/>
    </mc:Choice>
    <mc:Fallback xmlns="">
      <p:transition spd="slow" advTm="9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76F63-7A1F-4DDF-8F09-C338219102BA}"/>
              </a:ext>
            </a:extLst>
          </p:cNvPr>
          <p:cNvSpPr>
            <a:spLocks noGrp="1"/>
          </p:cNvSpPr>
          <p:nvPr>
            <p:ph type="title"/>
          </p:nvPr>
        </p:nvSpPr>
        <p:spPr/>
        <p:txBody>
          <a:bodyPr>
            <a:normAutofit/>
          </a:bodyPr>
          <a:lstStyle/>
          <a:p>
            <a:r>
              <a:rPr lang="en-US" sz="3600" dirty="0">
                <a:latin typeface="+mn-lt"/>
              </a:rPr>
              <a:t>Established Network</a:t>
            </a:r>
          </a:p>
        </p:txBody>
      </p:sp>
      <p:sp>
        <p:nvSpPr>
          <p:cNvPr id="5" name="Content Placeholder 4">
            <a:extLst>
              <a:ext uri="{FF2B5EF4-FFF2-40B4-BE49-F238E27FC236}">
                <a16:creationId xmlns:a16="http://schemas.microsoft.com/office/drawing/2014/main" id="{6C3DB7B6-669B-41AA-B115-27B7EAA23B7C}"/>
              </a:ext>
            </a:extLst>
          </p:cNvPr>
          <p:cNvSpPr>
            <a:spLocks noGrp="1"/>
          </p:cNvSpPr>
          <p:nvPr>
            <p:ph idx="1"/>
          </p:nvPr>
        </p:nvSpPr>
        <p:spPr/>
        <p:txBody>
          <a:bodyPr>
            <a:normAutofit/>
          </a:bodyPr>
          <a:lstStyle/>
          <a:p>
            <a:pPr marL="257175" indent="-257175" fontAlgn="base">
              <a:lnSpc>
                <a:spcPct val="100000"/>
              </a:lnSpc>
              <a:spcBef>
                <a:spcPts val="600"/>
              </a:spcBef>
              <a:spcAft>
                <a:spcPct val="0"/>
              </a:spcAft>
            </a:pPr>
            <a:r>
              <a:rPr lang="en-US" altLang="en-US" dirty="0">
                <a:ea typeface="ＭＳ Ｐゴシック" panose="020B0600070205080204" pitchFamily="34" charset="-128"/>
              </a:rPr>
              <a:t>Keep in mind you have already been in the profession for 6 years</a:t>
            </a:r>
          </a:p>
          <a:p>
            <a:pPr marL="257175" indent="-257175" fontAlgn="base">
              <a:lnSpc>
                <a:spcPct val="100000"/>
              </a:lnSpc>
              <a:spcBef>
                <a:spcPts val="600"/>
              </a:spcBef>
              <a:spcAft>
                <a:spcPct val="0"/>
              </a:spcAft>
            </a:pPr>
            <a:r>
              <a:rPr lang="en-US" altLang="en-US" dirty="0">
                <a:ea typeface="ＭＳ Ｐゴシック" panose="020B0600070205080204" pitchFamily="34" charset="-128"/>
              </a:rPr>
              <a:t>You have an established network of attendings from residency and fellowship</a:t>
            </a:r>
          </a:p>
          <a:p>
            <a:pPr marL="257175" indent="-257175" fontAlgn="base">
              <a:lnSpc>
                <a:spcPct val="100000"/>
              </a:lnSpc>
              <a:spcBef>
                <a:spcPts val="600"/>
              </a:spcBef>
              <a:spcAft>
                <a:spcPct val="0"/>
              </a:spcAft>
            </a:pPr>
            <a:r>
              <a:rPr lang="en-US" altLang="en-US" dirty="0">
                <a:ea typeface="ＭＳ Ｐゴシック" panose="020B0600070205080204" pitchFamily="34" charset="-128"/>
              </a:rPr>
              <a:t>You have a network of co-residents and past residency graduates</a:t>
            </a:r>
          </a:p>
          <a:p>
            <a:pPr marL="257175" indent="-257175" fontAlgn="base">
              <a:lnSpc>
                <a:spcPct val="100000"/>
              </a:lnSpc>
              <a:spcBef>
                <a:spcPts val="600"/>
              </a:spcBef>
              <a:spcAft>
                <a:spcPct val="0"/>
              </a:spcAft>
            </a:pPr>
            <a:r>
              <a:rPr lang="en-US" altLang="en-US" dirty="0">
                <a:ea typeface="ＭＳ Ｐゴシック" panose="020B0600070205080204" pitchFamily="34" charset="-128"/>
              </a:rPr>
              <a:t>These attendings and residents have their own professional (including places they trained) and personal network that may have contacts in your desired location and practice setting</a:t>
            </a:r>
          </a:p>
          <a:p>
            <a:pPr marL="257175" indent="-257175" fontAlgn="base">
              <a:lnSpc>
                <a:spcPct val="100000"/>
              </a:lnSpc>
              <a:spcBef>
                <a:spcPts val="600"/>
              </a:spcBef>
              <a:spcAft>
                <a:spcPct val="0"/>
              </a:spcAft>
            </a:pPr>
            <a:r>
              <a:rPr lang="en-US" altLang="en-US" dirty="0">
                <a:ea typeface="ＭＳ Ｐゴシック" panose="020B0600070205080204" pitchFamily="34" charset="-128"/>
              </a:rPr>
              <a:t>Engage your network to find job opportunities</a:t>
            </a:r>
          </a:p>
          <a:p>
            <a:endParaRPr lang="en-US" dirty="0"/>
          </a:p>
        </p:txBody>
      </p:sp>
    </p:spTree>
    <p:extLst>
      <p:ext uri="{BB962C8B-B14F-4D97-AF65-F5344CB8AC3E}">
        <p14:creationId xmlns:p14="http://schemas.microsoft.com/office/powerpoint/2010/main" val="1739411662"/>
      </p:ext>
    </p:extLst>
  </p:cSld>
  <p:clrMapOvr>
    <a:masterClrMapping/>
  </p:clrMapOvr>
  <mc:AlternateContent xmlns:mc="http://schemas.openxmlformats.org/markup-compatibility/2006" xmlns:p14="http://schemas.microsoft.com/office/powerpoint/2010/main">
    <mc:Choice Requires="p14">
      <p:transition spd="slow" p14:dur="2000" advTm="9000"/>
    </mc:Choice>
    <mc:Fallback xmlns="">
      <p:transition spd="slow" advTm="9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40548-1689-46EA-A3E0-2AB965580BC0}"/>
              </a:ext>
            </a:extLst>
          </p:cNvPr>
          <p:cNvSpPr>
            <a:spLocks noGrp="1"/>
          </p:cNvSpPr>
          <p:nvPr>
            <p:ph type="title"/>
          </p:nvPr>
        </p:nvSpPr>
        <p:spPr/>
        <p:txBody>
          <a:bodyPr>
            <a:normAutofit/>
          </a:bodyPr>
          <a:lstStyle/>
          <a:p>
            <a:r>
              <a:rPr lang="en-US" sz="3600" dirty="0">
                <a:latin typeface="+mn-lt"/>
              </a:rPr>
              <a:t>Fellowship Director (FD)</a:t>
            </a:r>
          </a:p>
        </p:txBody>
      </p:sp>
      <p:sp>
        <p:nvSpPr>
          <p:cNvPr id="6" name="Content Placeholder 5">
            <a:extLst>
              <a:ext uri="{FF2B5EF4-FFF2-40B4-BE49-F238E27FC236}">
                <a16:creationId xmlns:a16="http://schemas.microsoft.com/office/drawing/2014/main" id="{DBF46A22-2C74-4EA6-ABA9-2D286BCD6A13}"/>
              </a:ext>
            </a:extLst>
          </p:cNvPr>
          <p:cNvSpPr>
            <a:spLocks noGrp="1"/>
          </p:cNvSpPr>
          <p:nvPr>
            <p:ph idx="1"/>
          </p:nvPr>
        </p:nvSpPr>
        <p:spPr/>
        <p:txBody>
          <a:bodyPr/>
          <a:lstStyle/>
          <a:p>
            <a:pPr marL="257175" indent="-257175" fontAlgn="base">
              <a:spcBef>
                <a:spcPct val="0"/>
              </a:spcBef>
              <a:spcAft>
                <a:spcPct val="0"/>
              </a:spcAft>
            </a:pPr>
            <a:r>
              <a:rPr lang="en-US" altLang="en-US" dirty="0">
                <a:ea typeface="ＭＳ Ｐゴシック" panose="020B0600070205080204" pitchFamily="34" charset="-128"/>
              </a:rPr>
              <a:t>Your FD has a vested interest in getting you to the next step (job)</a:t>
            </a:r>
          </a:p>
          <a:p>
            <a:pPr marL="257175" indent="-257175" fontAlgn="base">
              <a:spcBef>
                <a:spcPct val="0"/>
              </a:spcBef>
              <a:spcAft>
                <a:spcPct val="0"/>
              </a:spcAft>
            </a:pPr>
            <a:endParaRPr lang="en-US" altLang="en-US" sz="1800" dirty="0">
              <a:ea typeface="ＭＳ Ｐゴシック" panose="020B0600070205080204" pitchFamily="34" charset="-128"/>
            </a:endParaRPr>
          </a:p>
          <a:p>
            <a:pPr marL="257175" indent="-257175" fontAlgn="base">
              <a:spcBef>
                <a:spcPct val="0"/>
              </a:spcBef>
              <a:spcAft>
                <a:spcPct val="0"/>
              </a:spcAft>
            </a:pPr>
            <a:r>
              <a:rPr lang="en-US" altLang="en-US" dirty="0">
                <a:ea typeface="ＭＳ Ｐゴシック" panose="020B0600070205080204" pitchFamily="34" charset="-128"/>
              </a:rPr>
              <a:t>You should count your FD as part of your network</a:t>
            </a:r>
          </a:p>
          <a:p>
            <a:pPr marL="257175" indent="-257175" fontAlgn="base">
              <a:spcBef>
                <a:spcPct val="0"/>
              </a:spcBef>
              <a:spcAft>
                <a:spcPct val="0"/>
              </a:spcAft>
            </a:pPr>
            <a:endParaRPr lang="en-US" altLang="en-US" sz="1800" dirty="0">
              <a:ea typeface="ＭＳ Ｐゴシック" panose="020B0600070205080204" pitchFamily="34" charset="-128"/>
            </a:endParaRPr>
          </a:p>
          <a:p>
            <a:pPr marL="257175" indent="-257175" fontAlgn="base">
              <a:spcBef>
                <a:spcPct val="0"/>
              </a:spcBef>
              <a:spcAft>
                <a:spcPct val="0"/>
              </a:spcAft>
            </a:pPr>
            <a:r>
              <a:rPr lang="en-US" altLang="en-US" dirty="0">
                <a:ea typeface="ＭＳ Ｐゴシック" panose="020B0600070205080204" pitchFamily="34" charset="-128"/>
              </a:rPr>
              <a:t>Your FD may have more contacts especially in academic settings due to the academic nature of the position</a:t>
            </a:r>
          </a:p>
          <a:p>
            <a:pPr marL="257175" indent="-257175" fontAlgn="base">
              <a:spcBef>
                <a:spcPct val="0"/>
              </a:spcBef>
              <a:spcAft>
                <a:spcPct val="0"/>
              </a:spcAft>
            </a:pPr>
            <a:endParaRPr lang="en-US" altLang="en-US" sz="1800" dirty="0">
              <a:ea typeface="ＭＳ Ｐゴシック" panose="020B0600070205080204" pitchFamily="34" charset="-128"/>
            </a:endParaRPr>
          </a:p>
          <a:p>
            <a:pPr marL="257175" indent="-257175" fontAlgn="base">
              <a:spcBef>
                <a:spcPct val="0"/>
              </a:spcBef>
              <a:spcAft>
                <a:spcPct val="0"/>
              </a:spcAft>
            </a:pPr>
            <a:r>
              <a:rPr lang="en-US" altLang="en-US" dirty="0">
                <a:ea typeface="ＭＳ Ｐゴシック" panose="020B0600070205080204" pitchFamily="34" charset="-128"/>
              </a:rPr>
              <a:t>Your FD can connect you to past graduates of the fellowship who are in regions of interest</a:t>
            </a:r>
          </a:p>
          <a:p>
            <a:endParaRPr lang="en-US" dirty="0"/>
          </a:p>
        </p:txBody>
      </p:sp>
    </p:spTree>
    <p:extLst>
      <p:ext uri="{BB962C8B-B14F-4D97-AF65-F5344CB8AC3E}">
        <p14:creationId xmlns:p14="http://schemas.microsoft.com/office/powerpoint/2010/main" val="3062341949"/>
      </p:ext>
    </p:extLst>
  </p:cSld>
  <p:clrMapOvr>
    <a:masterClrMapping/>
  </p:clrMapOvr>
  <mc:AlternateContent xmlns:mc="http://schemas.openxmlformats.org/markup-compatibility/2006" xmlns:p14="http://schemas.microsoft.com/office/powerpoint/2010/main">
    <mc:Choice Requires="p14">
      <p:transition spd="slow" p14:dur="2000" advTm="9000"/>
    </mc:Choice>
    <mc:Fallback xmlns="">
      <p:transition spd="slow" advTm="90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3D028-4A5B-41EF-8EE0-7015C5DAE856}"/>
              </a:ext>
            </a:extLst>
          </p:cNvPr>
          <p:cNvSpPr>
            <a:spLocks noGrp="1"/>
          </p:cNvSpPr>
          <p:nvPr>
            <p:ph type="title"/>
          </p:nvPr>
        </p:nvSpPr>
        <p:spPr/>
        <p:txBody>
          <a:bodyPr>
            <a:normAutofit/>
          </a:bodyPr>
          <a:lstStyle/>
          <a:p>
            <a:r>
              <a:rPr lang="en-US" sz="3600" dirty="0">
                <a:latin typeface="+mn-lt"/>
              </a:rPr>
              <a:t>Job Listings/Directories</a:t>
            </a:r>
          </a:p>
        </p:txBody>
      </p:sp>
      <p:sp>
        <p:nvSpPr>
          <p:cNvPr id="6" name="Content Placeholder 5">
            <a:extLst>
              <a:ext uri="{FF2B5EF4-FFF2-40B4-BE49-F238E27FC236}">
                <a16:creationId xmlns:a16="http://schemas.microsoft.com/office/drawing/2014/main" id="{83218C0B-CFBA-46C0-AAD6-F01F688CDDA6}"/>
              </a:ext>
            </a:extLst>
          </p:cNvPr>
          <p:cNvSpPr>
            <a:spLocks noGrp="1"/>
          </p:cNvSpPr>
          <p:nvPr>
            <p:ph idx="1"/>
          </p:nvPr>
        </p:nvSpPr>
        <p:spPr/>
        <p:txBody>
          <a:bodyPr/>
          <a:lstStyle/>
          <a:p>
            <a:pPr marL="257175" indent="-257175" fontAlgn="base">
              <a:spcBef>
                <a:spcPct val="0"/>
              </a:spcBef>
              <a:spcAft>
                <a:spcPct val="0"/>
              </a:spcAft>
            </a:pPr>
            <a:r>
              <a:rPr lang="en-US" altLang="en-US" dirty="0">
                <a:ea typeface="ＭＳ Ｐゴシック" panose="020B0600070205080204" pitchFamily="34" charset="-128"/>
              </a:rPr>
              <a:t>Utilize the job listings on the AAOS website</a:t>
            </a:r>
          </a:p>
          <a:p>
            <a:pPr marL="257175" indent="-257175" fontAlgn="base">
              <a:spcBef>
                <a:spcPct val="0"/>
              </a:spcBef>
              <a:spcAft>
                <a:spcPct val="0"/>
              </a:spcAft>
            </a:pPr>
            <a:endParaRPr lang="en-US" altLang="en-US" dirty="0">
              <a:ea typeface="ＭＳ Ｐゴシック" panose="020B0600070205080204" pitchFamily="34" charset="-128"/>
            </a:endParaRPr>
          </a:p>
          <a:p>
            <a:pPr marL="257175" indent="-257175" fontAlgn="base">
              <a:spcBef>
                <a:spcPct val="0"/>
              </a:spcBef>
              <a:spcAft>
                <a:spcPct val="0"/>
              </a:spcAft>
            </a:pPr>
            <a:r>
              <a:rPr lang="en-US" altLang="en-US" dirty="0">
                <a:ea typeface="ＭＳ Ｐゴシック" panose="020B0600070205080204" pitchFamily="34" charset="-128"/>
              </a:rPr>
              <a:t>Utilize the job listings on any sub-specialty websites</a:t>
            </a:r>
          </a:p>
          <a:p>
            <a:pPr marL="257175" indent="-257175" fontAlgn="base">
              <a:spcBef>
                <a:spcPct val="0"/>
              </a:spcBef>
              <a:spcAft>
                <a:spcPct val="0"/>
              </a:spcAft>
            </a:pPr>
            <a:endParaRPr lang="en-US" altLang="en-US" dirty="0">
              <a:ea typeface="ＭＳ Ｐゴシック" panose="020B0600070205080204" pitchFamily="34" charset="-128"/>
            </a:endParaRPr>
          </a:p>
          <a:p>
            <a:pPr marL="257175" indent="-257175" fontAlgn="base">
              <a:spcBef>
                <a:spcPct val="0"/>
              </a:spcBef>
              <a:spcAft>
                <a:spcPct val="0"/>
              </a:spcAft>
            </a:pPr>
            <a:r>
              <a:rPr lang="en-US" altLang="en-US" dirty="0">
                <a:ea typeface="ＭＳ Ｐゴシック" panose="020B0600070205080204" pitchFamily="34" charset="-128"/>
              </a:rPr>
              <a:t>Utilize advertisements in JBJS, JAAOS and your specialty journals</a:t>
            </a:r>
            <a:endParaRPr lang="en-US" dirty="0"/>
          </a:p>
          <a:p>
            <a:endParaRPr lang="en-US" dirty="0"/>
          </a:p>
        </p:txBody>
      </p:sp>
    </p:spTree>
    <p:extLst>
      <p:ext uri="{BB962C8B-B14F-4D97-AF65-F5344CB8AC3E}">
        <p14:creationId xmlns:p14="http://schemas.microsoft.com/office/powerpoint/2010/main" val="1864020331"/>
      </p:ext>
    </p:extLst>
  </p:cSld>
  <p:clrMapOvr>
    <a:masterClrMapping/>
  </p:clrMapOvr>
  <mc:AlternateContent xmlns:mc="http://schemas.openxmlformats.org/markup-compatibility/2006" xmlns:p14="http://schemas.microsoft.com/office/powerpoint/2010/main">
    <mc:Choice Requires="p14">
      <p:transition spd="slow" p14:dur="2000" advTm="9000"/>
    </mc:Choice>
    <mc:Fallback xmlns="">
      <p:transition spd="slow" advTm="900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4EBFA-9FAD-4EC7-8AD6-0B5763A8B366}"/>
              </a:ext>
            </a:extLst>
          </p:cNvPr>
          <p:cNvSpPr>
            <a:spLocks noGrp="1"/>
          </p:cNvSpPr>
          <p:nvPr>
            <p:ph type="title"/>
          </p:nvPr>
        </p:nvSpPr>
        <p:spPr/>
        <p:txBody>
          <a:bodyPr>
            <a:normAutofit/>
          </a:bodyPr>
          <a:lstStyle/>
          <a:p>
            <a:r>
              <a:rPr lang="en-US" sz="3600" dirty="0">
                <a:latin typeface="+mn-lt"/>
              </a:rPr>
              <a:t>Cold Emailing</a:t>
            </a:r>
          </a:p>
        </p:txBody>
      </p:sp>
      <p:sp>
        <p:nvSpPr>
          <p:cNvPr id="6" name="Content Placeholder 5">
            <a:extLst>
              <a:ext uri="{FF2B5EF4-FFF2-40B4-BE49-F238E27FC236}">
                <a16:creationId xmlns:a16="http://schemas.microsoft.com/office/drawing/2014/main" id="{A43AB65C-6000-4818-BBF3-D1BAF8E67499}"/>
              </a:ext>
            </a:extLst>
          </p:cNvPr>
          <p:cNvSpPr>
            <a:spLocks noGrp="1"/>
          </p:cNvSpPr>
          <p:nvPr>
            <p:ph idx="1"/>
          </p:nvPr>
        </p:nvSpPr>
        <p:spPr/>
        <p:txBody>
          <a:bodyPr>
            <a:normAutofit fontScale="92500" lnSpcReduction="20000"/>
          </a:bodyPr>
          <a:lstStyle/>
          <a:p>
            <a:pPr marL="257175" indent="-257175" fontAlgn="base">
              <a:lnSpc>
                <a:spcPct val="100000"/>
              </a:lnSpc>
              <a:spcBef>
                <a:spcPts val="0"/>
              </a:spcBef>
              <a:spcAft>
                <a:spcPct val="0"/>
              </a:spcAft>
            </a:pPr>
            <a:r>
              <a:rPr lang="en-US" altLang="en-US" dirty="0">
                <a:ea typeface="ＭＳ Ｐゴシック" panose="020B0600070205080204" pitchFamily="34" charset="-128"/>
              </a:rPr>
              <a:t>With the internet it is very easy to find practices and their contact information in your desired location</a:t>
            </a:r>
          </a:p>
          <a:p>
            <a:pPr marL="257175" indent="-257175" fontAlgn="base">
              <a:lnSpc>
                <a:spcPct val="100000"/>
              </a:lnSpc>
              <a:spcBef>
                <a:spcPts val="0"/>
              </a:spcBef>
              <a:spcAft>
                <a:spcPct val="0"/>
              </a:spcAft>
            </a:pPr>
            <a:r>
              <a:rPr lang="en-US" altLang="en-US" dirty="0">
                <a:ea typeface="ＭＳ Ｐゴシック" panose="020B0600070205080204" pitchFamily="34" charset="-128"/>
              </a:rPr>
              <a:t>It is also easy to find contact information for academic/hospital practices</a:t>
            </a:r>
          </a:p>
          <a:p>
            <a:pPr marL="257175" indent="-257175" fontAlgn="base">
              <a:lnSpc>
                <a:spcPct val="100000"/>
              </a:lnSpc>
              <a:spcBef>
                <a:spcPts val="0"/>
              </a:spcBef>
              <a:spcAft>
                <a:spcPct val="0"/>
              </a:spcAft>
            </a:pPr>
            <a:r>
              <a:rPr lang="en-US" altLang="en-US" dirty="0">
                <a:ea typeface="ＭＳ Ｐゴシック" panose="020B0600070205080204" pitchFamily="34" charset="-128"/>
              </a:rPr>
              <a:t>Email practices in places you would like to practice to see if there are positions</a:t>
            </a:r>
          </a:p>
          <a:p>
            <a:pPr marL="257175" indent="-257175" fontAlgn="base">
              <a:lnSpc>
                <a:spcPct val="100000"/>
              </a:lnSpc>
              <a:spcBef>
                <a:spcPts val="0"/>
              </a:spcBef>
              <a:spcAft>
                <a:spcPct val="0"/>
              </a:spcAft>
            </a:pPr>
            <a:r>
              <a:rPr lang="en-US" altLang="en-US" dirty="0">
                <a:ea typeface="ＭＳ Ｐゴシック" panose="020B0600070205080204" pitchFamily="34" charset="-128"/>
              </a:rPr>
              <a:t>Sometimes they may not have a position only because they are not planning ahead; your contact may make them evaluate their situation and they may realize they could use someone in 9 -12 months</a:t>
            </a:r>
          </a:p>
          <a:p>
            <a:pPr marL="257175" indent="-257175" fontAlgn="base">
              <a:lnSpc>
                <a:spcPct val="100000"/>
              </a:lnSpc>
              <a:spcBef>
                <a:spcPts val="0"/>
              </a:spcBef>
              <a:spcAft>
                <a:spcPct val="0"/>
              </a:spcAft>
            </a:pPr>
            <a:r>
              <a:rPr lang="en-US" dirty="0">
                <a:ea typeface="ＭＳ Ｐゴシック" panose="020B0600070205080204" pitchFamily="34" charset="-128"/>
              </a:rPr>
              <a:t>Your email should be brief – introduce yourself, tell them where you are training right now, what your ties to the regions are, when you would like your position to start, what you are looking for in a practice, and attach your CV</a:t>
            </a:r>
            <a:endParaRPr lang="en-US" dirty="0"/>
          </a:p>
          <a:p>
            <a:endParaRPr lang="en-US" dirty="0"/>
          </a:p>
        </p:txBody>
      </p:sp>
    </p:spTree>
    <p:extLst>
      <p:ext uri="{BB962C8B-B14F-4D97-AF65-F5344CB8AC3E}">
        <p14:creationId xmlns:p14="http://schemas.microsoft.com/office/powerpoint/2010/main" val="3553604781"/>
      </p:ext>
    </p:extLst>
  </p:cSld>
  <p:clrMapOvr>
    <a:masterClrMapping/>
  </p:clrMapOvr>
  <mc:AlternateContent xmlns:mc="http://schemas.openxmlformats.org/markup-compatibility/2006" xmlns:p14="http://schemas.microsoft.com/office/powerpoint/2010/main">
    <mc:Choice Requires="p14">
      <p:transition spd="slow" p14:dur="2000" advTm="9000"/>
    </mc:Choice>
    <mc:Fallback xmlns="">
      <p:transition spd="slow" advTm="900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E0C3-8FB4-4761-8780-E7127789F25A}"/>
              </a:ext>
            </a:extLst>
          </p:cNvPr>
          <p:cNvSpPr>
            <a:spLocks noGrp="1"/>
          </p:cNvSpPr>
          <p:nvPr>
            <p:ph type="title"/>
          </p:nvPr>
        </p:nvSpPr>
        <p:spPr/>
        <p:txBody>
          <a:bodyPr>
            <a:normAutofit/>
          </a:bodyPr>
          <a:lstStyle/>
          <a:p>
            <a:r>
              <a:rPr lang="en-US" sz="3600" dirty="0">
                <a:latin typeface="+mn-lt"/>
              </a:rPr>
              <a:t>Consultants</a:t>
            </a:r>
          </a:p>
        </p:txBody>
      </p:sp>
      <p:sp>
        <p:nvSpPr>
          <p:cNvPr id="6" name="Content Placeholder 5">
            <a:extLst>
              <a:ext uri="{FF2B5EF4-FFF2-40B4-BE49-F238E27FC236}">
                <a16:creationId xmlns:a16="http://schemas.microsoft.com/office/drawing/2014/main" id="{62E3F979-0D61-4381-9945-D5212FCAB031}"/>
              </a:ext>
            </a:extLst>
          </p:cNvPr>
          <p:cNvSpPr>
            <a:spLocks noGrp="1"/>
          </p:cNvSpPr>
          <p:nvPr>
            <p:ph idx="1"/>
          </p:nvPr>
        </p:nvSpPr>
        <p:spPr/>
        <p:txBody>
          <a:bodyPr/>
          <a:lstStyle/>
          <a:p>
            <a:pPr marL="257175" indent="-257175" fontAlgn="base">
              <a:spcBef>
                <a:spcPct val="0"/>
              </a:spcBef>
              <a:spcAft>
                <a:spcPct val="0"/>
              </a:spcAft>
            </a:pPr>
            <a:r>
              <a:rPr lang="en-US" altLang="en-US" dirty="0">
                <a:ea typeface="ＭＳ Ｐゴシック" panose="020B0600070205080204" pitchFamily="34" charset="-128"/>
              </a:rPr>
              <a:t>As a last resort use consultants</a:t>
            </a:r>
          </a:p>
          <a:p>
            <a:pPr marL="257175" indent="-257175" fontAlgn="base">
              <a:spcBef>
                <a:spcPct val="0"/>
              </a:spcBef>
              <a:spcAft>
                <a:spcPct val="0"/>
              </a:spcAft>
            </a:pPr>
            <a:endParaRPr lang="en-US" altLang="en-US" sz="1800" dirty="0">
              <a:ea typeface="ＭＳ Ｐゴシック" panose="020B0600070205080204" pitchFamily="34" charset="-128"/>
            </a:endParaRPr>
          </a:p>
          <a:p>
            <a:pPr marL="257175" indent="-257175" fontAlgn="base">
              <a:spcBef>
                <a:spcPct val="0"/>
              </a:spcBef>
              <a:spcAft>
                <a:spcPct val="0"/>
              </a:spcAft>
            </a:pPr>
            <a:r>
              <a:rPr lang="en-US" altLang="en-US" dirty="0">
                <a:ea typeface="ＭＳ Ｐゴシック" panose="020B0600070205080204" pitchFamily="34" charset="-128"/>
              </a:rPr>
              <a:t>Consultants are useful if you are looking for a job in a region in which you are unfamiliar and you have no contacts </a:t>
            </a:r>
          </a:p>
          <a:p>
            <a:pPr marL="257175" indent="-257175" fontAlgn="base">
              <a:spcBef>
                <a:spcPct val="0"/>
              </a:spcBef>
              <a:spcAft>
                <a:spcPct val="0"/>
              </a:spcAft>
            </a:pPr>
            <a:endParaRPr lang="en-US" altLang="en-US" sz="1800" dirty="0">
              <a:ea typeface="ＭＳ Ｐゴシック" panose="020B0600070205080204" pitchFamily="34" charset="-128"/>
            </a:endParaRPr>
          </a:p>
          <a:p>
            <a:pPr marL="257175" indent="-257175" fontAlgn="base">
              <a:spcBef>
                <a:spcPct val="0"/>
              </a:spcBef>
              <a:spcAft>
                <a:spcPct val="0"/>
              </a:spcAft>
            </a:pPr>
            <a:r>
              <a:rPr lang="en-US" altLang="en-US" dirty="0">
                <a:ea typeface="ＭＳ Ｐゴシック" panose="020B0600070205080204" pitchFamily="34" charset="-128"/>
              </a:rPr>
              <a:t>Typically, any job that is worthwhile will be advertised in a major </a:t>
            </a:r>
            <a:r>
              <a:rPr lang="en-US" altLang="en-US" dirty="0" err="1">
                <a:ea typeface="ＭＳ Ｐゴシック" panose="020B0600070205080204" pitchFamily="34" charset="-128"/>
              </a:rPr>
              <a:t>orthopaedic</a:t>
            </a:r>
            <a:r>
              <a:rPr lang="en-US" altLang="en-US" dirty="0">
                <a:ea typeface="ＭＳ Ｐゴシック" panose="020B0600070205080204" pitchFamily="34" charset="-128"/>
              </a:rPr>
              <a:t> website or journal so a consultant will not add to your search</a:t>
            </a:r>
          </a:p>
          <a:p>
            <a:pPr marL="257175" indent="-257175" fontAlgn="base">
              <a:spcBef>
                <a:spcPct val="0"/>
              </a:spcBef>
              <a:spcAft>
                <a:spcPct val="0"/>
              </a:spcAft>
            </a:pPr>
            <a:endParaRPr lang="en-US" altLang="en-US" sz="1800" dirty="0">
              <a:ea typeface="ＭＳ Ｐゴシック" panose="020B0600070205080204" pitchFamily="34" charset="-128"/>
            </a:endParaRPr>
          </a:p>
          <a:p>
            <a:pPr marL="257175" indent="-257175" fontAlgn="base">
              <a:spcBef>
                <a:spcPct val="0"/>
              </a:spcBef>
              <a:spcAft>
                <a:spcPct val="0"/>
              </a:spcAft>
            </a:pPr>
            <a:r>
              <a:rPr lang="en-US" altLang="en-US" dirty="0">
                <a:ea typeface="ＭＳ Ｐゴシック" panose="020B0600070205080204" pitchFamily="34" charset="-128"/>
              </a:rPr>
              <a:t>Consultants will bombard you with undesirable job offerings even after your search is over</a:t>
            </a:r>
            <a:endParaRPr lang="en-US" dirty="0"/>
          </a:p>
          <a:p>
            <a:endParaRPr lang="en-US" dirty="0"/>
          </a:p>
        </p:txBody>
      </p:sp>
    </p:spTree>
    <p:extLst>
      <p:ext uri="{BB962C8B-B14F-4D97-AF65-F5344CB8AC3E}">
        <p14:creationId xmlns:p14="http://schemas.microsoft.com/office/powerpoint/2010/main" val="2923768068"/>
      </p:ext>
    </p:extLst>
  </p:cSld>
  <p:clrMapOvr>
    <a:masterClrMapping/>
  </p:clrMapOvr>
  <mc:AlternateContent xmlns:mc="http://schemas.openxmlformats.org/markup-compatibility/2006" xmlns:p14="http://schemas.microsoft.com/office/powerpoint/2010/main">
    <mc:Choice Requires="p14">
      <p:transition spd="slow" p14:dur="2000" advTm="9000"/>
    </mc:Choice>
    <mc:Fallback xmlns="">
      <p:transition spd="slow" advTm="900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DCD959CB-0836-4473-BB3C-DF9736F42A74}"/>
              </a:ext>
            </a:extLst>
          </p:cNvPr>
          <p:cNvSpPr>
            <a:spLocks noGrp="1"/>
          </p:cNvSpPr>
          <p:nvPr>
            <p:ph type="title"/>
          </p:nvPr>
        </p:nvSpPr>
        <p:spPr/>
        <p:txBody>
          <a:bodyPr>
            <a:normAutofit/>
          </a:bodyPr>
          <a:lstStyle/>
          <a:p>
            <a:r>
              <a:rPr lang="en-US" sz="3600" dirty="0">
                <a:latin typeface="+mn-lt"/>
              </a:rPr>
              <a:t>Part V: </a:t>
            </a:r>
            <a:r>
              <a:rPr lang="en-US" sz="3600">
                <a:latin typeface="+mn-lt"/>
              </a:rPr>
              <a:t>Additional Educational </a:t>
            </a:r>
            <a:r>
              <a:rPr lang="en-US" sz="3600" dirty="0">
                <a:latin typeface="+mn-lt"/>
              </a:rPr>
              <a:t>Resources</a:t>
            </a:r>
          </a:p>
        </p:txBody>
      </p:sp>
      <p:sp>
        <p:nvSpPr>
          <p:cNvPr id="22" name="Content Placeholder 21">
            <a:extLst>
              <a:ext uri="{FF2B5EF4-FFF2-40B4-BE49-F238E27FC236}">
                <a16:creationId xmlns:a16="http://schemas.microsoft.com/office/drawing/2014/main" id="{46AA85E8-BA6E-4820-BC83-3266C6343BD3}"/>
              </a:ext>
            </a:extLst>
          </p:cNvPr>
          <p:cNvSpPr>
            <a:spLocks noGrp="1"/>
          </p:cNvSpPr>
          <p:nvPr>
            <p:ph idx="1"/>
          </p:nvPr>
        </p:nvSpPr>
        <p:spPr/>
        <p:txBody>
          <a:bodyPr/>
          <a:lstStyle/>
          <a:p>
            <a:r>
              <a:rPr lang="en-US" dirty="0"/>
              <a:t>AAOS</a:t>
            </a:r>
          </a:p>
          <a:p>
            <a:r>
              <a:rPr lang="en-US" dirty="0"/>
              <a:t>JBJS</a:t>
            </a:r>
          </a:p>
          <a:p>
            <a:r>
              <a:rPr lang="en-US" dirty="0"/>
              <a:t>American College of Surgeons</a:t>
            </a:r>
          </a:p>
          <a:p>
            <a:r>
              <a:rPr lang="en-US" dirty="0"/>
              <a:t>American Medical Association</a:t>
            </a:r>
          </a:p>
          <a:p>
            <a:r>
              <a:rPr lang="en-US" dirty="0"/>
              <a:t>Sub-specialty Societies</a:t>
            </a:r>
          </a:p>
          <a:p>
            <a:endParaRPr lang="en-US" dirty="0"/>
          </a:p>
        </p:txBody>
      </p:sp>
    </p:spTree>
    <p:extLst>
      <p:ext uri="{BB962C8B-B14F-4D97-AF65-F5344CB8AC3E}">
        <p14:creationId xmlns:p14="http://schemas.microsoft.com/office/powerpoint/2010/main" val="422932667"/>
      </p:ext>
    </p:extLst>
  </p:cSld>
  <p:clrMapOvr>
    <a:masterClrMapping/>
  </p:clrMapOvr>
  <mc:AlternateContent xmlns:mc="http://schemas.openxmlformats.org/markup-compatibility/2006" xmlns:p14="http://schemas.microsoft.com/office/powerpoint/2010/main">
    <mc:Choice Requires="p14">
      <p:transition spd="slow" p14:dur="2000" advTm="9000"/>
    </mc:Choice>
    <mc:Fallback xmlns="">
      <p:transition spd="slow" advTm="9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Demographics: Age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5519" y="1754324"/>
            <a:ext cx="7380962" cy="4137914"/>
          </a:xfrm>
        </p:spPr>
      </p:pic>
      <p:sp>
        <p:nvSpPr>
          <p:cNvPr id="7" name="TextBox 6"/>
          <p:cNvSpPr txBox="1"/>
          <p:nvPr/>
        </p:nvSpPr>
        <p:spPr>
          <a:xfrm>
            <a:off x="3440465" y="5661406"/>
            <a:ext cx="5311069" cy="230832"/>
          </a:xfrm>
          <a:prstGeom prst="rect">
            <a:avLst/>
          </a:prstGeom>
          <a:noFill/>
        </p:spPr>
        <p:txBody>
          <a:bodyPr wrap="none" rtlCol="0">
            <a:spAutoFit/>
          </a:bodyPr>
          <a:lstStyle/>
          <a:p>
            <a:r>
              <a:rPr lang="en-US" sz="900" i="1" dirty="0"/>
              <a:t>Source:  AAOS Now (Sept 2019): A Snapshot of U.S. </a:t>
            </a:r>
            <a:r>
              <a:rPr lang="en-US" sz="900" i="1" dirty="0" err="1"/>
              <a:t>Orthopaedic</a:t>
            </a:r>
            <a:r>
              <a:rPr lang="en-US" sz="900" i="1" dirty="0"/>
              <a:t> Surgeons: Results from the 2018 OPUS Survey</a:t>
            </a:r>
          </a:p>
        </p:txBody>
      </p:sp>
    </p:spTree>
    <p:extLst>
      <p:ext uri="{BB962C8B-B14F-4D97-AF65-F5344CB8AC3E}">
        <p14:creationId xmlns:p14="http://schemas.microsoft.com/office/powerpoint/2010/main" val="6962204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F0490-1588-48BF-B8E6-76F7D6097064}"/>
              </a:ext>
            </a:extLst>
          </p:cNvPr>
          <p:cNvSpPr>
            <a:spLocks noGrp="1"/>
          </p:cNvSpPr>
          <p:nvPr>
            <p:ph type="title"/>
          </p:nvPr>
        </p:nvSpPr>
        <p:spPr/>
        <p:txBody>
          <a:bodyPr/>
          <a:lstStyle/>
          <a:p>
            <a:r>
              <a:rPr lang="en-US" dirty="0"/>
              <a:t>AAOS</a:t>
            </a:r>
          </a:p>
        </p:txBody>
      </p:sp>
      <p:pic>
        <p:nvPicPr>
          <p:cNvPr id="3074" name="Picture 2" descr="Image result for aaos logo">
            <a:extLst>
              <a:ext uri="{FF2B5EF4-FFF2-40B4-BE49-F238E27FC236}">
                <a16:creationId xmlns:a16="http://schemas.microsoft.com/office/drawing/2014/main" id="{97C3B01D-9922-40B0-9500-231D48753F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5399" y="3205232"/>
            <a:ext cx="2181201" cy="69776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CD5B685B-9CD7-440D-B119-3F43EF90EC72}"/>
              </a:ext>
            </a:extLst>
          </p:cNvPr>
          <p:cNvSpPr>
            <a:spLocks noGrp="1"/>
          </p:cNvSpPr>
          <p:nvPr>
            <p:ph idx="1"/>
          </p:nvPr>
        </p:nvSpPr>
        <p:spPr>
          <a:xfrm>
            <a:off x="843932" y="1860211"/>
            <a:ext cx="10515600" cy="4085570"/>
          </a:xfrm>
        </p:spPr>
        <p:txBody>
          <a:bodyPr/>
          <a:lstStyle/>
          <a:p>
            <a:pPr marL="0" indent="0">
              <a:buNone/>
            </a:pPr>
            <a:r>
              <a:rPr lang="en-US" dirty="0">
                <a:hlinkClick r:id="rId3"/>
              </a:rPr>
              <a:t>AAOS Career Center Job Board </a:t>
            </a:r>
            <a:r>
              <a:rPr lang="en-US" dirty="0"/>
              <a:t>(https://www.healthecareers.com/aaos/search-jobs/)</a:t>
            </a:r>
          </a:p>
          <a:p>
            <a:endParaRPr lang="en-US" dirty="0"/>
          </a:p>
        </p:txBody>
      </p:sp>
    </p:spTree>
    <p:extLst>
      <p:ext uri="{BB962C8B-B14F-4D97-AF65-F5344CB8AC3E}">
        <p14:creationId xmlns:p14="http://schemas.microsoft.com/office/powerpoint/2010/main" val="752815037"/>
      </p:ext>
    </p:extLst>
  </p:cSld>
  <p:clrMapOvr>
    <a:masterClrMapping/>
  </p:clrMapOvr>
  <mc:AlternateContent xmlns:mc="http://schemas.openxmlformats.org/markup-compatibility/2006" xmlns:p14="http://schemas.microsoft.com/office/powerpoint/2010/main">
    <mc:Choice Requires="p14">
      <p:transition spd="slow" p14:dur="2000" advTm="9000"/>
    </mc:Choice>
    <mc:Fallback xmlns="">
      <p:transition spd="slow" advTm="900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DADF1-FF83-42CA-BFAE-C6DE1FC2A76A}"/>
              </a:ext>
            </a:extLst>
          </p:cNvPr>
          <p:cNvSpPr>
            <a:spLocks noGrp="1"/>
          </p:cNvSpPr>
          <p:nvPr>
            <p:ph type="title"/>
          </p:nvPr>
        </p:nvSpPr>
        <p:spPr/>
        <p:txBody>
          <a:bodyPr/>
          <a:lstStyle/>
          <a:p>
            <a:r>
              <a:rPr lang="en-US" dirty="0"/>
              <a:t>JBJS</a:t>
            </a:r>
          </a:p>
        </p:txBody>
      </p:sp>
      <p:pic>
        <p:nvPicPr>
          <p:cNvPr id="4" name="Picture 2" descr="Image result for jbjs logo">
            <a:extLst>
              <a:ext uri="{FF2B5EF4-FFF2-40B4-BE49-F238E27FC236}">
                <a16:creationId xmlns:a16="http://schemas.microsoft.com/office/drawing/2014/main" id="{A3FCA823-311A-4E3D-825A-1627E19143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8977" y="3283735"/>
            <a:ext cx="2834046" cy="116934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8E94F37F-36D2-4EBA-A6C2-9277E43F7256}"/>
              </a:ext>
            </a:extLst>
          </p:cNvPr>
          <p:cNvSpPr>
            <a:spLocks noGrp="1"/>
          </p:cNvSpPr>
          <p:nvPr>
            <p:ph idx="1"/>
          </p:nvPr>
        </p:nvSpPr>
        <p:spPr/>
        <p:txBody>
          <a:bodyPr/>
          <a:lstStyle/>
          <a:p>
            <a:pPr marL="0" indent="0">
              <a:buNone/>
            </a:pPr>
            <a:r>
              <a:rPr lang="en-US" dirty="0">
                <a:hlinkClick r:id="rId3"/>
              </a:rPr>
              <a:t>JBJS Career Center</a:t>
            </a:r>
            <a:r>
              <a:rPr lang="en-US" dirty="0"/>
              <a:t> </a:t>
            </a:r>
          </a:p>
          <a:p>
            <a:pPr marL="0" indent="0">
              <a:buNone/>
            </a:pPr>
            <a:r>
              <a:rPr lang="en-US" dirty="0"/>
              <a:t>(http://careers.jbjsjobs.org/jobs/search/)</a:t>
            </a:r>
          </a:p>
          <a:p>
            <a:endParaRPr lang="en-US" dirty="0"/>
          </a:p>
        </p:txBody>
      </p:sp>
    </p:spTree>
    <p:extLst>
      <p:ext uri="{BB962C8B-B14F-4D97-AF65-F5344CB8AC3E}">
        <p14:creationId xmlns:p14="http://schemas.microsoft.com/office/powerpoint/2010/main" val="174444657"/>
      </p:ext>
    </p:extLst>
  </p:cSld>
  <p:clrMapOvr>
    <a:masterClrMapping/>
  </p:clrMapOvr>
  <mc:AlternateContent xmlns:mc="http://schemas.openxmlformats.org/markup-compatibility/2006" xmlns:p14="http://schemas.microsoft.com/office/powerpoint/2010/main">
    <mc:Choice Requires="p14">
      <p:transition spd="slow" p14:dur="2000" advTm="9000"/>
    </mc:Choice>
    <mc:Fallback xmlns="">
      <p:transition spd="slow" advTm="900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CA7FAC-E994-4C3C-B90F-6FFD6FDBB411}"/>
              </a:ext>
            </a:extLst>
          </p:cNvPr>
          <p:cNvPicPr>
            <a:picLocks noChangeAspect="1"/>
          </p:cNvPicPr>
          <p:nvPr/>
        </p:nvPicPr>
        <p:blipFill>
          <a:blip r:embed="rId2"/>
          <a:stretch>
            <a:fillRect/>
          </a:stretch>
        </p:blipFill>
        <p:spPr>
          <a:xfrm>
            <a:off x="3871127" y="3084540"/>
            <a:ext cx="4449746" cy="688920"/>
          </a:xfrm>
          <a:prstGeom prst="rect">
            <a:avLst/>
          </a:prstGeom>
        </p:spPr>
      </p:pic>
      <p:sp>
        <p:nvSpPr>
          <p:cNvPr id="2" name="Title 1">
            <a:extLst>
              <a:ext uri="{FF2B5EF4-FFF2-40B4-BE49-F238E27FC236}">
                <a16:creationId xmlns:a16="http://schemas.microsoft.com/office/drawing/2014/main" id="{60955F78-9437-4AC2-B400-73E091572537}"/>
              </a:ext>
            </a:extLst>
          </p:cNvPr>
          <p:cNvSpPr>
            <a:spLocks noGrp="1"/>
          </p:cNvSpPr>
          <p:nvPr>
            <p:ph type="title"/>
          </p:nvPr>
        </p:nvSpPr>
        <p:spPr/>
        <p:txBody>
          <a:bodyPr/>
          <a:lstStyle/>
          <a:p>
            <a:r>
              <a:rPr lang="en-US" dirty="0"/>
              <a:t>JAMA</a:t>
            </a:r>
          </a:p>
        </p:txBody>
      </p:sp>
      <p:sp>
        <p:nvSpPr>
          <p:cNvPr id="6" name="Content Placeholder 5">
            <a:extLst>
              <a:ext uri="{FF2B5EF4-FFF2-40B4-BE49-F238E27FC236}">
                <a16:creationId xmlns:a16="http://schemas.microsoft.com/office/drawing/2014/main" id="{F83F60BD-8FDA-4B74-87B7-FD612507233C}"/>
              </a:ext>
            </a:extLst>
          </p:cNvPr>
          <p:cNvSpPr>
            <a:spLocks noGrp="1"/>
          </p:cNvSpPr>
          <p:nvPr>
            <p:ph idx="1"/>
          </p:nvPr>
        </p:nvSpPr>
        <p:spPr/>
        <p:txBody>
          <a:bodyPr/>
          <a:lstStyle/>
          <a:p>
            <a:pPr marL="0" indent="0">
              <a:buNone/>
            </a:pPr>
            <a:r>
              <a:rPr lang="en-US" dirty="0">
                <a:hlinkClick r:id="rId3"/>
              </a:rPr>
              <a:t>American Medical Association Career Center</a:t>
            </a:r>
            <a:br>
              <a:rPr lang="en-US" dirty="0"/>
            </a:br>
            <a:r>
              <a:rPr lang="en-US" dirty="0"/>
              <a:t>(https://careers.jamanetwork.com/)</a:t>
            </a:r>
          </a:p>
          <a:p>
            <a:endParaRPr lang="en-US" dirty="0"/>
          </a:p>
        </p:txBody>
      </p:sp>
    </p:spTree>
    <p:extLst>
      <p:ext uri="{BB962C8B-B14F-4D97-AF65-F5344CB8AC3E}">
        <p14:creationId xmlns:p14="http://schemas.microsoft.com/office/powerpoint/2010/main" val="2487412236"/>
      </p:ext>
    </p:extLst>
  </p:cSld>
  <p:clrMapOvr>
    <a:masterClrMapping/>
  </p:clrMapOvr>
  <mc:AlternateContent xmlns:mc="http://schemas.openxmlformats.org/markup-compatibility/2006" xmlns:p14="http://schemas.microsoft.com/office/powerpoint/2010/main">
    <mc:Choice Requires="p14">
      <p:transition spd="slow" p14:dur="2000" advTm="9000"/>
    </mc:Choice>
    <mc:Fallback xmlns="">
      <p:transition spd="slow" advTm="900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12404-0B68-42D8-81E1-9BD9FAFB9979}"/>
              </a:ext>
            </a:extLst>
          </p:cNvPr>
          <p:cNvSpPr>
            <a:spLocks noGrp="1"/>
          </p:cNvSpPr>
          <p:nvPr>
            <p:ph type="title"/>
          </p:nvPr>
        </p:nvSpPr>
        <p:spPr/>
        <p:txBody>
          <a:bodyPr/>
          <a:lstStyle/>
          <a:p>
            <a:r>
              <a:rPr lang="en-US" dirty="0"/>
              <a:t>American College of Surgeons</a:t>
            </a:r>
          </a:p>
        </p:txBody>
      </p:sp>
      <p:pic>
        <p:nvPicPr>
          <p:cNvPr id="4" name="Picture 3">
            <a:extLst>
              <a:ext uri="{FF2B5EF4-FFF2-40B4-BE49-F238E27FC236}">
                <a16:creationId xmlns:a16="http://schemas.microsoft.com/office/drawing/2014/main" id="{1331EBBB-B151-48BC-8AD3-5CD19CBDB367}"/>
              </a:ext>
            </a:extLst>
          </p:cNvPr>
          <p:cNvPicPr>
            <a:picLocks noChangeAspect="1"/>
          </p:cNvPicPr>
          <p:nvPr/>
        </p:nvPicPr>
        <p:blipFill>
          <a:blip r:embed="rId2"/>
          <a:stretch>
            <a:fillRect/>
          </a:stretch>
        </p:blipFill>
        <p:spPr>
          <a:xfrm>
            <a:off x="3149391" y="3151616"/>
            <a:ext cx="5893217" cy="883444"/>
          </a:xfrm>
          <a:prstGeom prst="rect">
            <a:avLst/>
          </a:prstGeom>
        </p:spPr>
      </p:pic>
      <p:sp>
        <p:nvSpPr>
          <p:cNvPr id="6" name="Content Placeholder 5">
            <a:extLst>
              <a:ext uri="{FF2B5EF4-FFF2-40B4-BE49-F238E27FC236}">
                <a16:creationId xmlns:a16="http://schemas.microsoft.com/office/drawing/2014/main" id="{65FD67D4-E2BB-42CD-8B39-ED647AFE792E}"/>
              </a:ext>
            </a:extLst>
          </p:cNvPr>
          <p:cNvSpPr>
            <a:spLocks noGrp="1"/>
          </p:cNvSpPr>
          <p:nvPr>
            <p:ph idx="1"/>
          </p:nvPr>
        </p:nvSpPr>
        <p:spPr>
          <a:xfrm>
            <a:off x="838200" y="1798319"/>
            <a:ext cx="10515600" cy="4085570"/>
          </a:xfrm>
        </p:spPr>
        <p:txBody>
          <a:bodyPr/>
          <a:lstStyle/>
          <a:p>
            <a:pPr marL="0" indent="0">
              <a:buNone/>
            </a:pPr>
            <a:r>
              <a:rPr lang="en-US" dirty="0">
                <a:hlinkClick r:id="" action="ppaction://noaction"/>
              </a:rPr>
              <a:t>American College of Surgeons Career Center</a:t>
            </a:r>
            <a:br>
              <a:rPr lang="en-US" dirty="0"/>
            </a:br>
            <a:r>
              <a:rPr lang="en-US" dirty="0"/>
              <a:t>(https://surgeonjobs.facs.org/)</a:t>
            </a:r>
          </a:p>
          <a:p>
            <a:endParaRPr lang="en-US" dirty="0"/>
          </a:p>
        </p:txBody>
      </p:sp>
    </p:spTree>
    <p:extLst>
      <p:ext uri="{BB962C8B-B14F-4D97-AF65-F5344CB8AC3E}">
        <p14:creationId xmlns:p14="http://schemas.microsoft.com/office/powerpoint/2010/main" val="2425543604"/>
      </p:ext>
    </p:extLst>
  </p:cSld>
  <p:clrMapOvr>
    <a:masterClrMapping/>
  </p:clrMapOvr>
  <mc:AlternateContent xmlns:mc="http://schemas.openxmlformats.org/markup-compatibility/2006" xmlns:p14="http://schemas.microsoft.com/office/powerpoint/2010/main">
    <mc:Choice Requires="p14">
      <p:transition spd="slow" p14:dur="2000" advTm="9000"/>
    </mc:Choice>
    <mc:Fallback xmlns="">
      <p:transition spd="slow" advTm="900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993AA2-5749-49A3-9D22-1465BC456D52}"/>
              </a:ext>
            </a:extLst>
          </p:cNvPr>
          <p:cNvSpPr>
            <a:spLocks noGrp="1"/>
          </p:cNvSpPr>
          <p:nvPr>
            <p:ph sz="half" idx="1"/>
          </p:nvPr>
        </p:nvSpPr>
        <p:spPr/>
        <p:txBody>
          <a:bodyPr>
            <a:normAutofit fontScale="70000" lnSpcReduction="20000"/>
          </a:bodyPr>
          <a:lstStyle/>
          <a:p>
            <a:pPr marL="0" indent="0" eaLnBrk="0" fontAlgn="base" hangingPunct="0">
              <a:lnSpc>
                <a:spcPct val="100000"/>
              </a:lnSpc>
              <a:spcBef>
                <a:spcPct val="0"/>
              </a:spcBef>
              <a:spcAft>
                <a:spcPct val="0"/>
              </a:spcAft>
              <a:buNone/>
            </a:pPr>
            <a:r>
              <a:rPr lang="en-US" altLang="en-US" sz="2000" dirty="0">
                <a:latin typeface="Arial" panose="020B0604020202020204" pitchFamily="34" charset="0"/>
              </a:rPr>
              <a:t>AOSSM</a:t>
            </a:r>
          </a:p>
          <a:p>
            <a:pPr marL="457200" lvl="1" indent="0" eaLnBrk="0" fontAlgn="base" hangingPunct="0">
              <a:lnSpc>
                <a:spcPct val="100000"/>
              </a:lnSpc>
              <a:spcBef>
                <a:spcPct val="0"/>
              </a:spcBef>
              <a:spcAft>
                <a:spcPct val="0"/>
              </a:spcAft>
              <a:buNone/>
            </a:pPr>
            <a:r>
              <a:rPr lang="en-US" altLang="en-US" sz="2000" dirty="0">
                <a:latin typeface="Arial" panose="020B0604020202020204" pitchFamily="34" charset="0"/>
                <a:hlinkClick r:id="rId2"/>
              </a:rPr>
              <a:t>Job board</a:t>
            </a:r>
            <a:r>
              <a:rPr lang="en-US" altLang="en-US" sz="2000" dirty="0">
                <a:latin typeface="Arial" panose="020B0604020202020204" pitchFamily="34" charset="0"/>
              </a:rPr>
              <a:t> </a:t>
            </a:r>
          </a:p>
          <a:p>
            <a:pPr marL="914400" lvl="2" indent="0" eaLnBrk="0" fontAlgn="base" hangingPunct="0">
              <a:lnSpc>
                <a:spcPct val="100000"/>
              </a:lnSpc>
              <a:spcBef>
                <a:spcPct val="0"/>
              </a:spcBef>
              <a:spcAft>
                <a:spcPct val="0"/>
              </a:spcAft>
              <a:buNone/>
            </a:pPr>
            <a:r>
              <a:rPr lang="en-US" sz="1600" dirty="0"/>
              <a:t>https://www.sportsmed.org/aossmimis/Members/About/Professional_Opportunities/Members/About/Professional_Opportunities.aspx?hkey=d456cec2-4e6b-4477-aa82-bffec74a898c</a:t>
            </a:r>
            <a:br>
              <a:rPr lang="en-US" altLang="en-US" sz="1600" dirty="0">
                <a:latin typeface="Arial" panose="020B0604020202020204" pitchFamily="34" charset="0"/>
              </a:rPr>
            </a:br>
            <a:endParaRPr lang="en-US" altLang="en-US" sz="1600" dirty="0">
              <a:latin typeface="Arial" panose="020B0604020202020204" pitchFamily="34" charset="0"/>
            </a:endParaRPr>
          </a:p>
          <a:p>
            <a:pPr marL="0" indent="0" eaLnBrk="0" fontAlgn="base" hangingPunct="0">
              <a:lnSpc>
                <a:spcPct val="100000"/>
              </a:lnSpc>
              <a:spcBef>
                <a:spcPct val="0"/>
              </a:spcBef>
              <a:spcAft>
                <a:spcPct val="0"/>
              </a:spcAft>
              <a:buNone/>
            </a:pPr>
            <a:br>
              <a:rPr lang="en-US" altLang="en-US" sz="2000" dirty="0">
                <a:latin typeface="Arial" panose="020B0604020202020204" pitchFamily="34" charset="0"/>
              </a:rPr>
            </a:br>
            <a:r>
              <a:rPr lang="en-US" altLang="en-US" sz="2000" dirty="0">
                <a:latin typeface="Arial" panose="020B0604020202020204" pitchFamily="34" charset="0"/>
              </a:rPr>
              <a:t>ASES</a:t>
            </a:r>
          </a:p>
          <a:p>
            <a:pPr marL="457200" lvl="1" indent="0" eaLnBrk="0" fontAlgn="base" hangingPunct="0">
              <a:lnSpc>
                <a:spcPct val="100000"/>
              </a:lnSpc>
              <a:spcBef>
                <a:spcPct val="0"/>
              </a:spcBef>
              <a:spcAft>
                <a:spcPct val="0"/>
              </a:spcAft>
              <a:buNone/>
            </a:pPr>
            <a:r>
              <a:rPr lang="en-US" altLang="en-US" sz="2000" dirty="0">
                <a:latin typeface="Arial" panose="020B0604020202020204" pitchFamily="34" charset="0"/>
                <a:hlinkClick r:id="rId3"/>
              </a:rPr>
              <a:t>Job board</a:t>
            </a:r>
            <a:r>
              <a:rPr lang="en-US" altLang="en-US" sz="2000" dirty="0">
                <a:latin typeface="Arial" panose="020B0604020202020204" pitchFamily="34" charset="0"/>
              </a:rPr>
              <a:t> </a:t>
            </a:r>
          </a:p>
          <a:p>
            <a:pPr marL="914400" lvl="2" indent="0" eaLnBrk="0" fontAlgn="base" hangingPunct="0">
              <a:lnSpc>
                <a:spcPct val="100000"/>
              </a:lnSpc>
              <a:spcBef>
                <a:spcPct val="0"/>
              </a:spcBef>
              <a:spcAft>
                <a:spcPct val="0"/>
              </a:spcAft>
              <a:buNone/>
            </a:pPr>
            <a:r>
              <a:rPr lang="en-US" sz="1600" dirty="0"/>
              <a:t>https://www.ases-assn.org/about-ases/shoulder-and-elbow-career-opportunities/</a:t>
            </a:r>
            <a:br>
              <a:rPr lang="en-US" altLang="en-US" sz="1600" dirty="0">
                <a:latin typeface="Arial" panose="020B0604020202020204" pitchFamily="34" charset="0"/>
              </a:rPr>
            </a:br>
            <a:endParaRPr lang="en-US" altLang="en-US" sz="1600" dirty="0">
              <a:latin typeface="Arial" panose="020B0604020202020204" pitchFamily="34" charset="0"/>
            </a:endParaRPr>
          </a:p>
          <a:p>
            <a:pPr marL="0" indent="0" eaLnBrk="0" fontAlgn="base" hangingPunct="0">
              <a:lnSpc>
                <a:spcPct val="100000"/>
              </a:lnSpc>
              <a:spcBef>
                <a:spcPct val="0"/>
              </a:spcBef>
              <a:spcAft>
                <a:spcPct val="0"/>
              </a:spcAft>
              <a:buNone/>
            </a:pPr>
            <a:br>
              <a:rPr lang="en-US" altLang="en-US" sz="2000" dirty="0">
                <a:latin typeface="Arial" panose="020B0604020202020204" pitchFamily="34" charset="0"/>
              </a:rPr>
            </a:br>
            <a:r>
              <a:rPr lang="en-US" altLang="en-US" sz="2000" dirty="0">
                <a:latin typeface="Arial" panose="020B0604020202020204" pitchFamily="34" charset="0"/>
              </a:rPr>
              <a:t>AAHKS</a:t>
            </a:r>
          </a:p>
          <a:p>
            <a:pPr marL="457200" lvl="1" indent="0" eaLnBrk="0" fontAlgn="base" hangingPunct="0">
              <a:lnSpc>
                <a:spcPct val="100000"/>
              </a:lnSpc>
              <a:spcBef>
                <a:spcPct val="0"/>
              </a:spcBef>
              <a:spcAft>
                <a:spcPct val="0"/>
              </a:spcAft>
              <a:buNone/>
            </a:pPr>
            <a:r>
              <a:rPr lang="en-US" altLang="en-US" sz="2000" dirty="0">
                <a:latin typeface="Arial" panose="020B0604020202020204" pitchFamily="34" charset="0"/>
                <a:hlinkClick r:id="rId4"/>
              </a:rPr>
              <a:t>Practice Resources</a:t>
            </a:r>
            <a:r>
              <a:rPr lang="en-US" altLang="en-US" sz="2000" dirty="0">
                <a:latin typeface="Arial" panose="020B0604020202020204" pitchFamily="34" charset="0"/>
              </a:rPr>
              <a:t> (clinical practice guidelines, ICD-10 coding, risk stratification, performance measures)</a:t>
            </a:r>
          </a:p>
          <a:p>
            <a:pPr marL="914400" lvl="2" indent="0" eaLnBrk="0" fontAlgn="base" hangingPunct="0">
              <a:lnSpc>
                <a:spcPct val="100000"/>
              </a:lnSpc>
              <a:spcBef>
                <a:spcPct val="0"/>
              </a:spcBef>
              <a:spcAft>
                <a:spcPct val="0"/>
              </a:spcAft>
              <a:buNone/>
            </a:pPr>
            <a:r>
              <a:rPr lang="en-US" sz="1600" dirty="0"/>
              <a:t>http://www.aahks.org/practice-resources/</a:t>
            </a:r>
            <a:endParaRPr lang="en-US" altLang="en-US" sz="1600" dirty="0">
              <a:latin typeface="Arial" panose="020B0604020202020204" pitchFamily="34" charset="0"/>
            </a:endParaRPr>
          </a:p>
          <a:p>
            <a:pPr marL="457200" lvl="1" indent="0" eaLnBrk="0" fontAlgn="base" hangingPunct="0">
              <a:lnSpc>
                <a:spcPct val="100000"/>
              </a:lnSpc>
              <a:spcBef>
                <a:spcPct val="0"/>
              </a:spcBef>
              <a:spcAft>
                <a:spcPct val="0"/>
              </a:spcAft>
              <a:buNone/>
            </a:pPr>
            <a:r>
              <a:rPr lang="en-US" altLang="en-US" sz="2000" dirty="0">
                <a:latin typeface="Arial" panose="020B0604020202020204" pitchFamily="34" charset="0"/>
                <a:hlinkClick r:id="rId5"/>
              </a:rPr>
              <a:t>Job Center</a:t>
            </a:r>
            <a:endParaRPr lang="en-US" altLang="en-US" sz="2000" dirty="0">
              <a:latin typeface="Arial" panose="020B0604020202020204" pitchFamily="34" charset="0"/>
            </a:endParaRPr>
          </a:p>
          <a:p>
            <a:pPr marL="914400" lvl="2" indent="0" eaLnBrk="0" fontAlgn="base" hangingPunct="0">
              <a:lnSpc>
                <a:spcPct val="100000"/>
              </a:lnSpc>
              <a:spcBef>
                <a:spcPct val="0"/>
              </a:spcBef>
              <a:spcAft>
                <a:spcPct val="0"/>
              </a:spcAft>
              <a:buNone/>
            </a:pPr>
            <a:r>
              <a:rPr lang="en-US" sz="1600" dirty="0"/>
              <a:t>https://careers.aahks.org/</a:t>
            </a:r>
          </a:p>
          <a:p>
            <a:pPr marL="0" indent="0" eaLnBrk="0" fontAlgn="base" hangingPunct="0">
              <a:lnSpc>
                <a:spcPct val="100000"/>
              </a:lnSpc>
              <a:spcBef>
                <a:spcPct val="0"/>
              </a:spcBef>
              <a:spcAft>
                <a:spcPct val="0"/>
              </a:spcAft>
              <a:buNone/>
            </a:pPr>
            <a:br>
              <a:rPr lang="en-US" altLang="en-US" sz="2000" dirty="0">
                <a:latin typeface="Arial" panose="020B0604020202020204" pitchFamily="34" charset="0"/>
              </a:rPr>
            </a:br>
            <a:r>
              <a:rPr lang="en-US" altLang="en-US" sz="2000" dirty="0">
                <a:latin typeface="Arial" panose="020B0604020202020204" pitchFamily="34" charset="0"/>
              </a:rPr>
              <a:t>NASS</a:t>
            </a:r>
          </a:p>
          <a:p>
            <a:pPr marL="457200" lvl="1" indent="0" eaLnBrk="0" fontAlgn="base" hangingPunct="0">
              <a:lnSpc>
                <a:spcPct val="100000"/>
              </a:lnSpc>
              <a:spcBef>
                <a:spcPct val="0"/>
              </a:spcBef>
              <a:spcAft>
                <a:spcPct val="0"/>
              </a:spcAft>
              <a:buNone/>
            </a:pPr>
            <a:r>
              <a:rPr lang="en-US" altLang="en-US" sz="1600" dirty="0">
                <a:latin typeface="Arial" panose="020B0604020202020204" pitchFamily="34" charset="0"/>
                <a:cs typeface="Arial" panose="020B0604020202020204" pitchFamily="34" charset="0"/>
                <a:hlinkClick r:id="rId6"/>
              </a:rPr>
              <a:t>Job Board</a:t>
            </a:r>
            <a:endParaRPr lang="en-US" altLang="en-US" sz="1600" dirty="0">
              <a:latin typeface="Arial" panose="020B0604020202020204" pitchFamily="34" charset="0"/>
              <a:cs typeface="Arial" panose="020B0604020202020204" pitchFamily="34" charset="0"/>
            </a:endParaRPr>
          </a:p>
          <a:p>
            <a:pPr marL="914377" lvl="2" indent="0" eaLnBrk="0" fontAlgn="base" hangingPunct="0">
              <a:lnSpc>
                <a:spcPct val="100000"/>
              </a:lnSpc>
              <a:spcBef>
                <a:spcPct val="0"/>
              </a:spcBef>
              <a:spcAft>
                <a:spcPct val="0"/>
              </a:spcAft>
              <a:buNone/>
            </a:pPr>
            <a:r>
              <a:rPr lang="en-US" altLang="en-US" sz="1600" dirty="0"/>
              <a:t>https://careers.spine.org/</a:t>
            </a:r>
            <a:endParaRPr lang="en-US" dirty="0"/>
          </a:p>
        </p:txBody>
      </p:sp>
      <p:sp>
        <p:nvSpPr>
          <p:cNvPr id="3" name="Content Placeholder 2">
            <a:extLst>
              <a:ext uri="{FF2B5EF4-FFF2-40B4-BE49-F238E27FC236}">
                <a16:creationId xmlns:a16="http://schemas.microsoft.com/office/drawing/2014/main" id="{0DBBD4C0-0B1F-471B-BDB7-C1938F0AAEAA}"/>
              </a:ext>
            </a:extLst>
          </p:cNvPr>
          <p:cNvSpPr>
            <a:spLocks noGrp="1"/>
          </p:cNvSpPr>
          <p:nvPr>
            <p:ph sz="half" idx="2"/>
          </p:nvPr>
        </p:nvSpPr>
        <p:spPr/>
        <p:txBody>
          <a:bodyPr>
            <a:normAutofit fontScale="70000" lnSpcReduction="20000"/>
          </a:bodyPr>
          <a:lstStyle/>
          <a:p>
            <a:endParaRPr lang="en-US"/>
          </a:p>
        </p:txBody>
      </p:sp>
      <p:pic>
        <p:nvPicPr>
          <p:cNvPr id="6" name="Picture 5">
            <a:extLst>
              <a:ext uri="{FF2B5EF4-FFF2-40B4-BE49-F238E27FC236}">
                <a16:creationId xmlns:a16="http://schemas.microsoft.com/office/drawing/2014/main" id="{E75D661A-0EAC-442A-B6C0-FAB0A8579D7B}"/>
              </a:ext>
            </a:extLst>
          </p:cNvPr>
          <p:cNvPicPr>
            <a:picLocks noChangeAspect="1"/>
          </p:cNvPicPr>
          <p:nvPr/>
        </p:nvPicPr>
        <p:blipFill>
          <a:blip r:embed="rId7"/>
          <a:stretch>
            <a:fillRect/>
          </a:stretch>
        </p:blipFill>
        <p:spPr>
          <a:xfrm>
            <a:off x="7194203" y="2859038"/>
            <a:ext cx="702104" cy="645053"/>
          </a:xfrm>
          <a:prstGeom prst="rect">
            <a:avLst/>
          </a:prstGeom>
        </p:spPr>
      </p:pic>
      <p:pic>
        <p:nvPicPr>
          <p:cNvPr id="7" name="Picture 6">
            <a:extLst>
              <a:ext uri="{FF2B5EF4-FFF2-40B4-BE49-F238E27FC236}">
                <a16:creationId xmlns:a16="http://schemas.microsoft.com/office/drawing/2014/main" id="{B26E91A0-B53E-412E-B537-DE907485EDBF}"/>
              </a:ext>
            </a:extLst>
          </p:cNvPr>
          <p:cNvPicPr>
            <a:picLocks noChangeAspect="1"/>
          </p:cNvPicPr>
          <p:nvPr/>
        </p:nvPicPr>
        <p:blipFill>
          <a:blip r:embed="rId8"/>
          <a:stretch>
            <a:fillRect/>
          </a:stretch>
        </p:blipFill>
        <p:spPr>
          <a:xfrm>
            <a:off x="6914840" y="3894927"/>
            <a:ext cx="1260830" cy="384782"/>
          </a:xfrm>
          <a:prstGeom prst="rect">
            <a:avLst/>
          </a:prstGeom>
        </p:spPr>
      </p:pic>
      <p:pic>
        <p:nvPicPr>
          <p:cNvPr id="9" name="Picture 8">
            <a:extLst>
              <a:ext uri="{FF2B5EF4-FFF2-40B4-BE49-F238E27FC236}">
                <a16:creationId xmlns:a16="http://schemas.microsoft.com/office/drawing/2014/main" id="{5918B2B9-51FA-4E4B-9776-6DFF94B7FF30}"/>
              </a:ext>
            </a:extLst>
          </p:cNvPr>
          <p:cNvPicPr>
            <a:picLocks noChangeAspect="1"/>
          </p:cNvPicPr>
          <p:nvPr/>
        </p:nvPicPr>
        <p:blipFill>
          <a:blip r:embed="rId9"/>
          <a:stretch>
            <a:fillRect/>
          </a:stretch>
        </p:blipFill>
        <p:spPr>
          <a:xfrm>
            <a:off x="7019858" y="2127249"/>
            <a:ext cx="1050795" cy="357655"/>
          </a:xfrm>
          <a:prstGeom prst="rect">
            <a:avLst/>
          </a:prstGeom>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48648" y="4900962"/>
            <a:ext cx="993213" cy="453828"/>
          </a:xfrm>
          <a:prstGeom prst="rect">
            <a:avLst/>
          </a:prstGeom>
        </p:spPr>
      </p:pic>
      <p:sp>
        <p:nvSpPr>
          <p:cNvPr id="11" name="Title 10">
            <a:extLst>
              <a:ext uri="{FF2B5EF4-FFF2-40B4-BE49-F238E27FC236}">
                <a16:creationId xmlns:a16="http://schemas.microsoft.com/office/drawing/2014/main" id="{4F9B8869-37A4-4406-974C-F4CFF20FEDCF}"/>
              </a:ext>
            </a:extLst>
          </p:cNvPr>
          <p:cNvSpPr>
            <a:spLocks noGrp="1"/>
          </p:cNvSpPr>
          <p:nvPr>
            <p:ph type="title"/>
          </p:nvPr>
        </p:nvSpPr>
        <p:spPr/>
        <p:txBody>
          <a:bodyPr/>
          <a:lstStyle/>
          <a:p>
            <a:r>
              <a:rPr lang="en-US" dirty="0"/>
              <a:t>Subspecialty Societies</a:t>
            </a:r>
          </a:p>
        </p:txBody>
      </p:sp>
    </p:spTree>
    <p:extLst>
      <p:ext uri="{BB962C8B-B14F-4D97-AF65-F5344CB8AC3E}">
        <p14:creationId xmlns:p14="http://schemas.microsoft.com/office/powerpoint/2010/main" val="46077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EB01BC-7845-46EB-84B3-6D05C9A3FB96}"/>
              </a:ext>
            </a:extLst>
          </p:cNvPr>
          <p:cNvSpPr>
            <a:spLocks noGrp="1"/>
          </p:cNvSpPr>
          <p:nvPr>
            <p:ph sz="half" idx="2"/>
          </p:nvPr>
        </p:nvSpPr>
        <p:spPr/>
        <p:txBody>
          <a:bodyPr>
            <a:normAutofit fontScale="92500" lnSpcReduction="10000"/>
          </a:bodyPr>
          <a:lstStyle/>
          <a:p>
            <a:endParaRPr lang="en-US" dirty="0"/>
          </a:p>
        </p:txBody>
      </p:sp>
      <p:pic>
        <p:nvPicPr>
          <p:cNvPr id="8" name="Picture 7">
            <a:extLst>
              <a:ext uri="{FF2B5EF4-FFF2-40B4-BE49-F238E27FC236}">
                <a16:creationId xmlns:a16="http://schemas.microsoft.com/office/drawing/2014/main" id="{7D63520F-E9CB-47AE-8CD6-F3A69F3D4211}"/>
              </a:ext>
            </a:extLst>
          </p:cNvPr>
          <p:cNvPicPr>
            <a:picLocks noChangeAspect="1"/>
          </p:cNvPicPr>
          <p:nvPr/>
        </p:nvPicPr>
        <p:blipFill>
          <a:blip r:embed="rId2"/>
          <a:stretch>
            <a:fillRect/>
          </a:stretch>
        </p:blipFill>
        <p:spPr>
          <a:xfrm>
            <a:off x="7137239" y="2026824"/>
            <a:ext cx="840762" cy="469498"/>
          </a:xfrm>
          <a:prstGeom prst="rect">
            <a:avLst/>
          </a:prstGeom>
        </p:spPr>
      </p:pic>
      <p:pic>
        <p:nvPicPr>
          <p:cNvPr id="10" name="Picture 9">
            <a:extLst>
              <a:ext uri="{FF2B5EF4-FFF2-40B4-BE49-F238E27FC236}">
                <a16:creationId xmlns:a16="http://schemas.microsoft.com/office/drawing/2014/main" id="{924993D0-9CB6-44D9-8F8B-E7851F33C7C5}"/>
              </a:ext>
            </a:extLst>
          </p:cNvPr>
          <p:cNvPicPr>
            <a:picLocks noChangeAspect="1"/>
          </p:cNvPicPr>
          <p:nvPr/>
        </p:nvPicPr>
        <p:blipFill>
          <a:blip r:embed="rId3"/>
          <a:stretch>
            <a:fillRect/>
          </a:stretch>
        </p:blipFill>
        <p:spPr>
          <a:xfrm>
            <a:off x="7207497" y="5134560"/>
            <a:ext cx="711266" cy="598504"/>
          </a:xfrm>
          <a:prstGeom prst="rect">
            <a:avLst/>
          </a:prstGeom>
        </p:spPr>
      </p:pic>
      <p:pic>
        <p:nvPicPr>
          <p:cNvPr id="11" name="Picture 10">
            <a:extLst>
              <a:ext uri="{FF2B5EF4-FFF2-40B4-BE49-F238E27FC236}">
                <a16:creationId xmlns:a16="http://schemas.microsoft.com/office/drawing/2014/main" id="{6AF0687B-8DE4-4377-878E-F8AFCC3448AF}"/>
              </a:ext>
            </a:extLst>
          </p:cNvPr>
          <p:cNvPicPr>
            <a:picLocks noChangeAspect="1"/>
          </p:cNvPicPr>
          <p:nvPr/>
        </p:nvPicPr>
        <p:blipFill>
          <a:blip r:embed="rId4"/>
          <a:stretch>
            <a:fillRect/>
          </a:stretch>
        </p:blipFill>
        <p:spPr>
          <a:xfrm>
            <a:off x="6909920" y="4328930"/>
            <a:ext cx="1295400" cy="401437"/>
          </a:xfrm>
          <a:prstGeom prst="rect">
            <a:avLst/>
          </a:prstGeom>
        </p:spPr>
      </p:pic>
      <p:sp>
        <p:nvSpPr>
          <p:cNvPr id="3" name="Content Placeholder 2">
            <a:extLst>
              <a:ext uri="{FF2B5EF4-FFF2-40B4-BE49-F238E27FC236}">
                <a16:creationId xmlns:a16="http://schemas.microsoft.com/office/drawing/2014/main" id="{2B8D615D-7E3D-4899-A14D-336FCD3D7A5E}"/>
              </a:ext>
            </a:extLst>
          </p:cNvPr>
          <p:cNvSpPr>
            <a:spLocks noGrp="1"/>
          </p:cNvSpPr>
          <p:nvPr>
            <p:ph sz="half" idx="1"/>
          </p:nvPr>
        </p:nvSpPr>
        <p:spPr/>
        <p:txBody>
          <a:bodyPr>
            <a:normAutofit fontScale="92500" lnSpcReduction="10000"/>
          </a:bodyPr>
          <a:lstStyle/>
          <a:p>
            <a:pPr marL="0" indent="0" eaLnBrk="0" fontAlgn="base" hangingPunct="0">
              <a:lnSpc>
                <a:spcPct val="100000"/>
              </a:lnSpc>
              <a:spcBef>
                <a:spcPct val="0"/>
              </a:spcBef>
              <a:spcAft>
                <a:spcPct val="0"/>
              </a:spcAft>
              <a:buNone/>
            </a:pPr>
            <a:r>
              <a:rPr lang="en-US" altLang="en-US" sz="1700" dirty="0">
                <a:latin typeface="Arial" panose="020B0604020202020204" pitchFamily="34" charset="0"/>
              </a:rPr>
              <a:t>OTA</a:t>
            </a:r>
          </a:p>
          <a:p>
            <a:pPr marL="457200" lvl="1" indent="0" eaLnBrk="0" fontAlgn="base" hangingPunct="0">
              <a:lnSpc>
                <a:spcPct val="100000"/>
              </a:lnSpc>
              <a:spcBef>
                <a:spcPct val="0"/>
              </a:spcBef>
              <a:spcAft>
                <a:spcPct val="0"/>
              </a:spcAft>
              <a:buNone/>
            </a:pPr>
            <a:r>
              <a:rPr lang="en-US" altLang="en-US" sz="1700" dirty="0">
                <a:latin typeface="Arial" panose="020B0604020202020204" pitchFamily="34" charset="0"/>
                <a:hlinkClick r:id="rId5"/>
              </a:rPr>
              <a:t>Young Practitioners Resources</a:t>
            </a:r>
            <a:r>
              <a:rPr lang="en-US" altLang="en-US" sz="1700" dirty="0">
                <a:latin typeface="Arial" panose="020B0604020202020204" pitchFamily="34" charset="0"/>
              </a:rPr>
              <a:t> "Finding your first job in an academic setting" </a:t>
            </a:r>
          </a:p>
          <a:p>
            <a:pPr marL="457200" lvl="1" indent="0" eaLnBrk="0" fontAlgn="base" hangingPunct="0">
              <a:lnSpc>
                <a:spcPct val="100000"/>
              </a:lnSpc>
              <a:spcBef>
                <a:spcPct val="0"/>
              </a:spcBef>
              <a:spcAft>
                <a:spcPct val="0"/>
              </a:spcAft>
              <a:buNone/>
            </a:pPr>
            <a:r>
              <a:rPr lang="en-US" altLang="en-US" sz="1700" dirty="0">
                <a:latin typeface="Arial" panose="020B0604020202020204" pitchFamily="34" charset="0"/>
              </a:rPr>
              <a:t>and "Finding your first job in a private setting".</a:t>
            </a:r>
          </a:p>
          <a:p>
            <a:pPr marL="914400" lvl="2" indent="0" eaLnBrk="0" fontAlgn="base" hangingPunct="0">
              <a:lnSpc>
                <a:spcPct val="100000"/>
              </a:lnSpc>
              <a:spcBef>
                <a:spcPct val="0"/>
              </a:spcBef>
              <a:spcAft>
                <a:spcPct val="0"/>
              </a:spcAft>
              <a:buNone/>
            </a:pPr>
            <a:r>
              <a:rPr lang="en-US" sz="1700" dirty="0"/>
              <a:t>https://ota.org/fellowship/young-practitioners</a:t>
            </a:r>
            <a:endParaRPr lang="en-US" altLang="en-US" sz="1700" dirty="0">
              <a:latin typeface="Arial" panose="020B0604020202020204" pitchFamily="34" charset="0"/>
            </a:endParaRPr>
          </a:p>
          <a:p>
            <a:pPr marL="457200" lvl="1" indent="0" eaLnBrk="0" fontAlgn="base" hangingPunct="0">
              <a:lnSpc>
                <a:spcPct val="100000"/>
              </a:lnSpc>
              <a:spcBef>
                <a:spcPct val="0"/>
              </a:spcBef>
              <a:spcAft>
                <a:spcPct val="0"/>
              </a:spcAft>
              <a:buNone/>
            </a:pPr>
            <a:r>
              <a:rPr lang="en-US" altLang="en-US" sz="1700" dirty="0">
                <a:latin typeface="Arial" panose="020B0604020202020204" pitchFamily="34" charset="0"/>
                <a:hlinkClick r:id="rId6"/>
              </a:rPr>
              <a:t>Practice management &amp; coding resources</a:t>
            </a:r>
            <a:r>
              <a:rPr lang="en-US" altLang="en-US" sz="1700" dirty="0">
                <a:latin typeface="Arial" panose="020B0604020202020204" pitchFamily="34" charset="0"/>
              </a:rPr>
              <a:t> (members only)</a:t>
            </a:r>
          </a:p>
          <a:p>
            <a:pPr marL="914400" lvl="2" indent="0" eaLnBrk="0" fontAlgn="base" hangingPunct="0">
              <a:lnSpc>
                <a:spcPct val="100000"/>
              </a:lnSpc>
              <a:spcBef>
                <a:spcPct val="0"/>
              </a:spcBef>
              <a:spcAft>
                <a:spcPct val="0"/>
              </a:spcAft>
              <a:buNone/>
            </a:pPr>
            <a:r>
              <a:rPr lang="en-US" sz="1700" dirty="0"/>
              <a:t>https://ota.org/careers-practice</a:t>
            </a:r>
            <a:endParaRPr lang="en-US" altLang="en-US" sz="1700" dirty="0">
              <a:latin typeface="Arial" panose="020B0604020202020204" pitchFamily="34" charset="0"/>
            </a:endParaRPr>
          </a:p>
          <a:p>
            <a:pPr marL="457200" lvl="1" indent="0" eaLnBrk="0" fontAlgn="base" hangingPunct="0">
              <a:lnSpc>
                <a:spcPct val="100000"/>
              </a:lnSpc>
              <a:spcBef>
                <a:spcPct val="0"/>
              </a:spcBef>
              <a:spcAft>
                <a:spcPct val="0"/>
              </a:spcAft>
              <a:buNone/>
            </a:pPr>
            <a:r>
              <a:rPr lang="en-US" altLang="en-US" sz="1700" dirty="0">
                <a:latin typeface="Arial" panose="020B0604020202020204" pitchFamily="34" charset="0"/>
                <a:hlinkClick r:id="rId7"/>
              </a:rPr>
              <a:t>Job Board</a:t>
            </a:r>
            <a:endParaRPr lang="en-US" altLang="en-US" sz="1700" dirty="0">
              <a:latin typeface="Arial" panose="020B0604020202020204" pitchFamily="34" charset="0"/>
            </a:endParaRPr>
          </a:p>
          <a:p>
            <a:pPr marL="914400" lvl="2" indent="0" eaLnBrk="0" fontAlgn="base" hangingPunct="0">
              <a:lnSpc>
                <a:spcPct val="100000"/>
              </a:lnSpc>
              <a:spcBef>
                <a:spcPct val="0"/>
              </a:spcBef>
              <a:spcAft>
                <a:spcPct val="0"/>
              </a:spcAft>
              <a:buNone/>
            </a:pPr>
            <a:r>
              <a:rPr lang="en-US" sz="1700" dirty="0"/>
              <a:t>https://ota.org/careers-practice/job-board</a:t>
            </a:r>
            <a:br>
              <a:rPr lang="en-US" altLang="en-US" sz="1700" dirty="0">
                <a:latin typeface="Arial" panose="020B0604020202020204" pitchFamily="34" charset="0"/>
              </a:rPr>
            </a:br>
            <a:endParaRPr lang="en-US" altLang="en-US" sz="1700" dirty="0">
              <a:latin typeface="Arial" panose="020B0604020202020204" pitchFamily="34" charset="0"/>
            </a:endParaRPr>
          </a:p>
          <a:p>
            <a:pPr marL="0" indent="0" eaLnBrk="0" fontAlgn="base" hangingPunct="0">
              <a:lnSpc>
                <a:spcPct val="100000"/>
              </a:lnSpc>
              <a:spcBef>
                <a:spcPct val="0"/>
              </a:spcBef>
              <a:spcAft>
                <a:spcPct val="0"/>
              </a:spcAft>
              <a:buNone/>
            </a:pPr>
            <a:r>
              <a:rPr lang="en-US" altLang="en-US" sz="1700" dirty="0">
                <a:latin typeface="Arial" panose="020B0604020202020204" pitchFamily="34" charset="0"/>
              </a:rPr>
              <a:t>POSNA</a:t>
            </a:r>
          </a:p>
          <a:p>
            <a:pPr marL="457200" lvl="1" indent="0" eaLnBrk="0" fontAlgn="base" hangingPunct="0">
              <a:lnSpc>
                <a:spcPct val="100000"/>
              </a:lnSpc>
              <a:spcBef>
                <a:spcPct val="0"/>
              </a:spcBef>
              <a:spcAft>
                <a:spcPct val="0"/>
              </a:spcAft>
              <a:buNone/>
            </a:pPr>
            <a:r>
              <a:rPr lang="en-US" altLang="en-US" sz="1700" dirty="0">
                <a:latin typeface="Arial" panose="020B0604020202020204" pitchFamily="34" charset="0"/>
                <a:hlinkClick r:id="rId8"/>
              </a:rPr>
              <a:t>Job Board</a:t>
            </a:r>
            <a:endParaRPr lang="en-US" altLang="en-US" sz="1700" dirty="0">
              <a:latin typeface="Arial" panose="020B0604020202020204" pitchFamily="34" charset="0"/>
            </a:endParaRPr>
          </a:p>
          <a:p>
            <a:pPr marL="914400" lvl="2" indent="0" eaLnBrk="0" fontAlgn="base" hangingPunct="0">
              <a:lnSpc>
                <a:spcPct val="100000"/>
              </a:lnSpc>
              <a:spcBef>
                <a:spcPct val="0"/>
              </a:spcBef>
              <a:spcAft>
                <a:spcPct val="0"/>
              </a:spcAft>
              <a:buNone/>
            </a:pPr>
            <a:r>
              <a:rPr lang="en-US" sz="1700" dirty="0"/>
              <a:t>https://posna.org/Resources/Job-Board/Find-A-Job</a:t>
            </a:r>
            <a:br>
              <a:rPr lang="en-US" altLang="en-US" sz="1700" dirty="0">
                <a:latin typeface="Arial" panose="020B0604020202020204" pitchFamily="34" charset="0"/>
              </a:rPr>
            </a:br>
            <a:endParaRPr lang="en-US" altLang="en-US" sz="1700" dirty="0">
              <a:latin typeface="Arial" panose="020B0604020202020204" pitchFamily="34" charset="0"/>
            </a:endParaRPr>
          </a:p>
          <a:p>
            <a:pPr marL="0" indent="0" eaLnBrk="0" fontAlgn="base" hangingPunct="0">
              <a:lnSpc>
                <a:spcPct val="100000"/>
              </a:lnSpc>
              <a:spcBef>
                <a:spcPct val="0"/>
              </a:spcBef>
              <a:spcAft>
                <a:spcPct val="0"/>
              </a:spcAft>
              <a:buNone/>
            </a:pPr>
            <a:r>
              <a:rPr lang="en-US" altLang="en-US" sz="1700" dirty="0">
                <a:latin typeface="Arial" panose="020B0604020202020204" pitchFamily="34" charset="0"/>
              </a:rPr>
              <a:t>MSTS</a:t>
            </a:r>
          </a:p>
          <a:p>
            <a:pPr marL="457200" lvl="1" indent="0" eaLnBrk="0" fontAlgn="base" hangingPunct="0">
              <a:lnSpc>
                <a:spcPct val="100000"/>
              </a:lnSpc>
              <a:spcBef>
                <a:spcPct val="0"/>
              </a:spcBef>
              <a:spcAft>
                <a:spcPct val="0"/>
              </a:spcAft>
              <a:buNone/>
            </a:pPr>
            <a:r>
              <a:rPr lang="en-US" altLang="en-US" sz="1700" dirty="0">
                <a:latin typeface="Arial" panose="020B0604020202020204" pitchFamily="34" charset="0"/>
              </a:rPr>
              <a:t>none</a:t>
            </a:r>
          </a:p>
          <a:p>
            <a:endParaRPr lang="en-US" dirty="0"/>
          </a:p>
        </p:txBody>
      </p:sp>
      <p:sp>
        <p:nvSpPr>
          <p:cNvPr id="7" name="Title 6">
            <a:extLst>
              <a:ext uri="{FF2B5EF4-FFF2-40B4-BE49-F238E27FC236}">
                <a16:creationId xmlns:a16="http://schemas.microsoft.com/office/drawing/2014/main" id="{095A8F3B-D282-4A8C-8D2A-FA932400F240}"/>
              </a:ext>
            </a:extLst>
          </p:cNvPr>
          <p:cNvSpPr>
            <a:spLocks noGrp="1"/>
          </p:cNvSpPr>
          <p:nvPr>
            <p:ph type="title"/>
          </p:nvPr>
        </p:nvSpPr>
        <p:spPr/>
        <p:txBody>
          <a:bodyPr/>
          <a:lstStyle/>
          <a:p>
            <a:r>
              <a:rPr lang="en-US" dirty="0"/>
              <a:t>Subspecialty Societies</a:t>
            </a:r>
          </a:p>
        </p:txBody>
      </p:sp>
    </p:spTree>
    <p:extLst>
      <p:ext uri="{BB962C8B-B14F-4D97-AF65-F5344CB8AC3E}">
        <p14:creationId xmlns:p14="http://schemas.microsoft.com/office/powerpoint/2010/main" val="14697820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4528146-28D0-4839-A9CC-D1DE0FAFF840}"/>
              </a:ext>
            </a:extLst>
          </p:cNvPr>
          <p:cNvSpPr>
            <a:spLocks noGrp="1"/>
          </p:cNvSpPr>
          <p:nvPr>
            <p:ph sz="half" idx="2"/>
          </p:nvPr>
        </p:nvSpPr>
        <p:spPr/>
        <p:txBody>
          <a:bodyPr>
            <a:normAutofit fontScale="70000" lnSpcReduction="20000"/>
          </a:bodyPr>
          <a:lstStyle/>
          <a:p>
            <a:endParaRPr lang="en-US"/>
          </a:p>
        </p:txBody>
      </p:sp>
      <p:pic>
        <p:nvPicPr>
          <p:cNvPr id="5" name="Picture 4">
            <a:extLst>
              <a:ext uri="{FF2B5EF4-FFF2-40B4-BE49-F238E27FC236}">
                <a16:creationId xmlns:a16="http://schemas.microsoft.com/office/drawing/2014/main" id="{48C5DC20-EDA6-4B33-A559-E789C1835F6A}"/>
              </a:ext>
            </a:extLst>
          </p:cNvPr>
          <p:cNvPicPr>
            <a:picLocks noChangeAspect="1"/>
          </p:cNvPicPr>
          <p:nvPr/>
        </p:nvPicPr>
        <p:blipFill>
          <a:blip r:embed="rId2"/>
          <a:stretch>
            <a:fillRect/>
          </a:stretch>
        </p:blipFill>
        <p:spPr>
          <a:xfrm>
            <a:off x="6820655" y="3144901"/>
            <a:ext cx="1012656" cy="436839"/>
          </a:xfrm>
          <a:prstGeom prst="rect">
            <a:avLst/>
          </a:prstGeom>
        </p:spPr>
      </p:pic>
      <p:pic>
        <p:nvPicPr>
          <p:cNvPr id="6" name="Picture 5">
            <a:extLst>
              <a:ext uri="{FF2B5EF4-FFF2-40B4-BE49-F238E27FC236}">
                <a16:creationId xmlns:a16="http://schemas.microsoft.com/office/drawing/2014/main" id="{B2773170-2C5C-425F-9241-8A2B8D5611F9}"/>
              </a:ext>
            </a:extLst>
          </p:cNvPr>
          <p:cNvPicPr>
            <a:picLocks noChangeAspect="1"/>
          </p:cNvPicPr>
          <p:nvPr/>
        </p:nvPicPr>
        <p:blipFill>
          <a:blip r:embed="rId3"/>
          <a:stretch>
            <a:fillRect/>
          </a:stretch>
        </p:blipFill>
        <p:spPr>
          <a:xfrm>
            <a:off x="7062189" y="1948471"/>
            <a:ext cx="529589" cy="513042"/>
          </a:xfrm>
          <a:prstGeom prst="rect">
            <a:avLst/>
          </a:prstGeom>
        </p:spPr>
      </p:pic>
      <p:pic>
        <p:nvPicPr>
          <p:cNvPr id="7" name="Picture 6">
            <a:extLst>
              <a:ext uri="{FF2B5EF4-FFF2-40B4-BE49-F238E27FC236}">
                <a16:creationId xmlns:a16="http://schemas.microsoft.com/office/drawing/2014/main" id="{8AC16D98-D746-47B1-8E26-77EF83328932}"/>
              </a:ext>
            </a:extLst>
          </p:cNvPr>
          <p:cNvPicPr>
            <a:picLocks noChangeAspect="1"/>
          </p:cNvPicPr>
          <p:nvPr/>
        </p:nvPicPr>
        <p:blipFill>
          <a:blip r:embed="rId4"/>
          <a:stretch>
            <a:fillRect/>
          </a:stretch>
        </p:blipFill>
        <p:spPr>
          <a:xfrm>
            <a:off x="6820655" y="4411747"/>
            <a:ext cx="1066800" cy="334720"/>
          </a:xfrm>
          <a:prstGeom prst="rect">
            <a:avLst/>
          </a:prstGeom>
        </p:spPr>
      </p:pic>
      <p:sp>
        <p:nvSpPr>
          <p:cNvPr id="9" name="Title 8">
            <a:extLst>
              <a:ext uri="{FF2B5EF4-FFF2-40B4-BE49-F238E27FC236}">
                <a16:creationId xmlns:a16="http://schemas.microsoft.com/office/drawing/2014/main" id="{5FDA4739-5B2F-43F8-9E0E-EC233A304E85}"/>
              </a:ext>
            </a:extLst>
          </p:cNvPr>
          <p:cNvSpPr>
            <a:spLocks noGrp="1"/>
          </p:cNvSpPr>
          <p:nvPr>
            <p:ph type="title"/>
          </p:nvPr>
        </p:nvSpPr>
        <p:spPr/>
        <p:txBody>
          <a:bodyPr/>
          <a:lstStyle/>
          <a:p>
            <a:r>
              <a:rPr lang="en-US" dirty="0"/>
              <a:t>Subspecialty Societies</a:t>
            </a:r>
          </a:p>
        </p:txBody>
      </p:sp>
      <p:sp>
        <p:nvSpPr>
          <p:cNvPr id="11" name="Content Placeholder 10">
            <a:extLst>
              <a:ext uri="{FF2B5EF4-FFF2-40B4-BE49-F238E27FC236}">
                <a16:creationId xmlns:a16="http://schemas.microsoft.com/office/drawing/2014/main" id="{075149FA-E8E8-4C19-8764-20DA40A6BDB1}"/>
              </a:ext>
            </a:extLst>
          </p:cNvPr>
          <p:cNvSpPr>
            <a:spLocks noGrp="1"/>
          </p:cNvSpPr>
          <p:nvPr>
            <p:ph sz="half" idx="1"/>
          </p:nvPr>
        </p:nvSpPr>
        <p:spPr/>
        <p:txBody>
          <a:bodyPr>
            <a:normAutofit fontScale="70000" lnSpcReduction="20000"/>
          </a:bodyPr>
          <a:lstStyle/>
          <a:p>
            <a:pPr marL="0" indent="0" eaLnBrk="0" fontAlgn="base" hangingPunct="0">
              <a:lnSpc>
                <a:spcPct val="100000"/>
              </a:lnSpc>
              <a:spcBef>
                <a:spcPct val="0"/>
              </a:spcBef>
              <a:spcAft>
                <a:spcPct val="0"/>
              </a:spcAft>
              <a:buNone/>
            </a:pPr>
            <a:r>
              <a:rPr lang="en-US" altLang="en-US" sz="2000" dirty="0">
                <a:latin typeface="Arial" panose="020B0604020202020204" pitchFamily="34" charset="0"/>
              </a:rPr>
              <a:t>AOFAS</a:t>
            </a:r>
          </a:p>
          <a:p>
            <a:pPr marL="457200" lvl="1" indent="0" eaLnBrk="0" fontAlgn="base" hangingPunct="0">
              <a:lnSpc>
                <a:spcPct val="100000"/>
              </a:lnSpc>
              <a:spcBef>
                <a:spcPct val="0"/>
              </a:spcBef>
              <a:spcAft>
                <a:spcPct val="0"/>
              </a:spcAft>
              <a:buNone/>
            </a:pPr>
            <a:r>
              <a:rPr lang="en-US" altLang="en-US" sz="2000" dirty="0">
                <a:latin typeface="Arial" panose="020B0604020202020204" pitchFamily="34" charset="0"/>
                <a:hlinkClick r:id="rId5"/>
              </a:rPr>
              <a:t>Practice Management Resources</a:t>
            </a:r>
            <a:r>
              <a:rPr lang="en-US" altLang="en-US" sz="2000" dirty="0">
                <a:latin typeface="Arial" panose="020B0604020202020204" pitchFamily="34" charset="0"/>
              </a:rPr>
              <a:t> (members only)</a:t>
            </a:r>
          </a:p>
          <a:p>
            <a:pPr marL="914400" lvl="2" indent="0" eaLnBrk="0" fontAlgn="base" hangingPunct="0">
              <a:lnSpc>
                <a:spcPct val="100000"/>
              </a:lnSpc>
              <a:spcBef>
                <a:spcPct val="0"/>
              </a:spcBef>
              <a:spcAft>
                <a:spcPct val="0"/>
              </a:spcAft>
              <a:buNone/>
            </a:pPr>
            <a:r>
              <a:rPr lang="en-US" sz="1600" dirty="0"/>
              <a:t>https://prc.aofas.org/Public/Catalog/Details.aspx?id=gcuLJu7tV/u7OO2C%2bR/7pQ%3d%3d&amp;returnurl=/Users/UserOnlineCourse.aspx?LearningActivityID%3dgcuLJu7tV%2fu7OO2C%2bR%2f7pQ%3d%3d</a:t>
            </a:r>
            <a:endParaRPr lang="en-US" altLang="en-US" sz="1600" dirty="0">
              <a:latin typeface="Arial" panose="020B0604020202020204" pitchFamily="34" charset="0"/>
            </a:endParaRPr>
          </a:p>
          <a:p>
            <a:pPr marL="457200" lvl="1" indent="0" eaLnBrk="0" fontAlgn="base" hangingPunct="0">
              <a:lnSpc>
                <a:spcPct val="100000"/>
              </a:lnSpc>
              <a:spcBef>
                <a:spcPct val="0"/>
              </a:spcBef>
              <a:spcAft>
                <a:spcPct val="0"/>
              </a:spcAft>
              <a:buNone/>
            </a:pPr>
            <a:r>
              <a:rPr lang="en-US" altLang="en-US" sz="2000" dirty="0">
                <a:latin typeface="Arial" panose="020B0604020202020204" pitchFamily="34" charset="0"/>
                <a:hlinkClick r:id="rId6"/>
              </a:rPr>
              <a:t>Job Board</a:t>
            </a:r>
            <a:endParaRPr lang="en-US" altLang="en-US" sz="2000" dirty="0">
              <a:latin typeface="Arial" panose="020B0604020202020204" pitchFamily="34" charset="0"/>
            </a:endParaRPr>
          </a:p>
          <a:p>
            <a:pPr marL="914400" lvl="2" indent="0" eaLnBrk="0" fontAlgn="base" hangingPunct="0">
              <a:lnSpc>
                <a:spcPct val="100000"/>
              </a:lnSpc>
              <a:spcBef>
                <a:spcPct val="0"/>
              </a:spcBef>
              <a:spcAft>
                <a:spcPct val="0"/>
              </a:spcAft>
              <a:buNone/>
            </a:pPr>
            <a:r>
              <a:rPr lang="en-US" sz="1600" dirty="0"/>
              <a:t>https://careers.aofas.org/jobs/</a:t>
            </a:r>
            <a:br>
              <a:rPr lang="en-US" altLang="en-US" sz="1600" dirty="0">
                <a:latin typeface="Arial" panose="020B0604020202020204" pitchFamily="34" charset="0"/>
              </a:rPr>
            </a:br>
            <a:endParaRPr lang="en-US" altLang="en-US" sz="1600" dirty="0">
              <a:latin typeface="Arial" panose="020B0604020202020204" pitchFamily="34" charset="0"/>
            </a:endParaRPr>
          </a:p>
          <a:p>
            <a:pPr marL="0" indent="0" eaLnBrk="0" fontAlgn="base" hangingPunct="0">
              <a:lnSpc>
                <a:spcPct val="100000"/>
              </a:lnSpc>
              <a:spcBef>
                <a:spcPct val="0"/>
              </a:spcBef>
              <a:spcAft>
                <a:spcPct val="0"/>
              </a:spcAft>
              <a:buNone/>
            </a:pPr>
            <a:r>
              <a:rPr lang="en-US" altLang="en-US" sz="2000" dirty="0">
                <a:latin typeface="Arial" panose="020B0604020202020204" pitchFamily="34" charset="0"/>
              </a:rPr>
              <a:t>ASSH</a:t>
            </a:r>
          </a:p>
          <a:p>
            <a:pPr marL="457200" lvl="1" indent="0" eaLnBrk="0" fontAlgn="base" hangingPunct="0">
              <a:lnSpc>
                <a:spcPct val="100000"/>
              </a:lnSpc>
              <a:spcBef>
                <a:spcPct val="0"/>
              </a:spcBef>
              <a:spcAft>
                <a:spcPct val="0"/>
              </a:spcAft>
              <a:buNone/>
            </a:pPr>
            <a:r>
              <a:rPr lang="en-US" altLang="en-US" sz="2000" dirty="0">
                <a:latin typeface="Arial" panose="020B0604020202020204" pitchFamily="34" charset="0"/>
                <a:hlinkClick r:id="rId7"/>
              </a:rPr>
              <a:t>Webinars on Practice management</a:t>
            </a:r>
            <a:r>
              <a:rPr lang="en-US" altLang="en-US" sz="2000" dirty="0">
                <a:latin typeface="Arial" panose="020B0604020202020204" pitchFamily="34" charset="0"/>
              </a:rPr>
              <a:t> -Choosing the best practice for me: academic/private (members only)</a:t>
            </a:r>
          </a:p>
          <a:p>
            <a:pPr marL="914400" lvl="2" indent="0" eaLnBrk="0" fontAlgn="base" hangingPunct="0">
              <a:lnSpc>
                <a:spcPct val="100000"/>
              </a:lnSpc>
              <a:spcBef>
                <a:spcPct val="0"/>
              </a:spcBef>
              <a:spcAft>
                <a:spcPct val="0"/>
              </a:spcAft>
              <a:buNone/>
            </a:pPr>
            <a:r>
              <a:rPr lang="en-US" sz="1600" dirty="0"/>
              <a:t>https://www.assh.org/search-results?searchTerm=practice management</a:t>
            </a:r>
            <a:endParaRPr lang="en-US" altLang="en-US" sz="1600" dirty="0">
              <a:latin typeface="Arial" panose="020B0604020202020204" pitchFamily="34" charset="0"/>
            </a:endParaRPr>
          </a:p>
          <a:p>
            <a:pPr marL="457200" lvl="1" indent="0" eaLnBrk="0" fontAlgn="base" hangingPunct="0">
              <a:lnSpc>
                <a:spcPct val="100000"/>
              </a:lnSpc>
              <a:spcBef>
                <a:spcPct val="0"/>
              </a:spcBef>
              <a:spcAft>
                <a:spcPct val="0"/>
              </a:spcAft>
              <a:buNone/>
            </a:pPr>
            <a:r>
              <a:rPr lang="en-US" altLang="en-US" sz="2000" dirty="0">
                <a:latin typeface="Arial" panose="020B0604020202020204" pitchFamily="34" charset="0"/>
                <a:hlinkClick r:id="rId8"/>
              </a:rPr>
              <a:t>Job Board</a:t>
            </a:r>
            <a:endParaRPr lang="en-US" altLang="en-US" sz="2000" dirty="0">
              <a:latin typeface="Arial" panose="020B0604020202020204" pitchFamily="34" charset="0"/>
            </a:endParaRPr>
          </a:p>
          <a:p>
            <a:pPr marL="914400" lvl="2" indent="0" eaLnBrk="0" fontAlgn="base" hangingPunct="0">
              <a:lnSpc>
                <a:spcPct val="100000"/>
              </a:lnSpc>
              <a:spcBef>
                <a:spcPct val="0"/>
              </a:spcBef>
              <a:spcAft>
                <a:spcPct val="0"/>
              </a:spcAft>
              <a:buNone/>
            </a:pPr>
            <a:r>
              <a:rPr lang="en-US" sz="1600" dirty="0"/>
              <a:t>https://jobs.assh.org/jobs/</a:t>
            </a:r>
            <a:br>
              <a:rPr lang="en-US" altLang="en-US" sz="1600" dirty="0">
                <a:latin typeface="Arial" panose="020B0604020202020204" pitchFamily="34" charset="0"/>
              </a:rPr>
            </a:br>
            <a:endParaRPr lang="en-US" altLang="en-US" sz="1600" dirty="0">
              <a:latin typeface="Arial" panose="020B0604020202020204" pitchFamily="34" charset="0"/>
            </a:endParaRPr>
          </a:p>
          <a:p>
            <a:pPr marL="0" indent="0" eaLnBrk="0" fontAlgn="base" hangingPunct="0">
              <a:lnSpc>
                <a:spcPct val="100000"/>
              </a:lnSpc>
              <a:spcBef>
                <a:spcPct val="0"/>
              </a:spcBef>
              <a:spcAft>
                <a:spcPct val="0"/>
              </a:spcAft>
              <a:buNone/>
            </a:pPr>
            <a:r>
              <a:rPr lang="en-US" altLang="en-US" sz="2000" dirty="0">
                <a:latin typeface="Arial" panose="020B0604020202020204" pitchFamily="34" charset="0"/>
              </a:rPr>
              <a:t>AANA</a:t>
            </a:r>
          </a:p>
          <a:p>
            <a:pPr marL="457200" lvl="1" indent="0" eaLnBrk="0" fontAlgn="base" hangingPunct="0">
              <a:lnSpc>
                <a:spcPct val="100000"/>
              </a:lnSpc>
              <a:spcBef>
                <a:spcPct val="0"/>
              </a:spcBef>
              <a:spcAft>
                <a:spcPct val="0"/>
              </a:spcAft>
              <a:buNone/>
            </a:pPr>
            <a:r>
              <a:rPr lang="en-US" altLang="en-US" sz="2000" dirty="0">
                <a:latin typeface="Arial" panose="020B0604020202020204" pitchFamily="34" charset="0"/>
                <a:hlinkClick r:id="rId9"/>
              </a:rPr>
              <a:t>Practice management</a:t>
            </a:r>
            <a:r>
              <a:rPr lang="en-US" altLang="en-US" sz="2000" dirty="0">
                <a:latin typeface="Arial" panose="020B0604020202020204" pitchFamily="34" charset="0"/>
              </a:rPr>
              <a:t>- Coding, Career &amp; Practice </a:t>
            </a:r>
            <a:r>
              <a:rPr lang="en-US" altLang="en-US" sz="2000" dirty="0" err="1">
                <a:latin typeface="Arial" panose="020B0604020202020204" pitchFamily="34" charset="0"/>
              </a:rPr>
              <a:t>Mgmt</a:t>
            </a:r>
            <a:r>
              <a:rPr lang="en-US" altLang="en-US" sz="2000" dirty="0">
                <a:latin typeface="Arial" panose="020B0604020202020204" pitchFamily="34" charset="0"/>
              </a:rPr>
              <a:t> Videos including “Finding the Right Job” (members only)</a:t>
            </a:r>
          </a:p>
          <a:p>
            <a:pPr marL="914400" lvl="2" indent="0" eaLnBrk="0" fontAlgn="base" hangingPunct="0">
              <a:lnSpc>
                <a:spcPct val="100000"/>
              </a:lnSpc>
              <a:spcBef>
                <a:spcPct val="0"/>
              </a:spcBef>
              <a:spcAft>
                <a:spcPct val="0"/>
              </a:spcAft>
              <a:buNone/>
            </a:pPr>
            <a:r>
              <a:rPr lang="en-US" sz="1600" dirty="0"/>
              <a:t>https://www.aana.org/AANAIMIS/Members/Education/Online_Education/Members/Education/Online-Education.aspx?hkey=fcc3eb02-1a8a-4ea6-8601-1c0d081b5fea</a:t>
            </a:r>
            <a:endParaRPr lang="en-US" altLang="en-US" sz="1600" dirty="0">
              <a:latin typeface="Arial" panose="020B0604020202020204" pitchFamily="34" charset="0"/>
            </a:endParaRPr>
          </a:p>
          <a:p>
            <a:endParaRPr lang="en-US" dirty="0"/>
          </a:p>
        </p:txBody>
      </p:sp>
    </p:spTree>
    <p:extLst>
      <p:ext uri="{BB962C8B-B14F-4D97-AF65-F5344CB8AC3E}">
        <p14:creationId xmlns:p14="http://schemas.microsoft.com/office/powerpoint/2010/main" val="23260218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A6B97418-BBE1-4B59-82CB-B4425B0B1869}"/>
              </a:ext>
            </a:extLst>
          </p:cNvPr>
          <p:cNvSpPr>
            <a:spLocks noGrp="1"/>
          </p:cNvSpPr>
          <p:nvPr>
            <p:ph type="subTitle" idx="1"/>
          </p:nvPr>
        </p:nvSpPr>
        <p:spPr>
          <a:xfrm>
            <a:off x="1332015" y="3429000"/>
            <a:ext cx="9527969" cy="1812223"/>
          </a:xfrm>
        </p:spPr>
        <p:txBody>
          <a:bodyPr>
            <a:normAutofit fontScale="85000" lnSpcReduction="20000"/>
          </a:bodyPr>
          <a:lstStyle/>
          <a:p>
            <a:r>
              <a:rPr lang="en-US" sz="3200" dirty="0"/>
              <a:t>Please help us improve our support of best practices in education: </a:t>
            </a:r>
            <a:r>
              <a:rPr lang="en-US" sz="3200" dirty="0">
                <a:hlinkClick r:id="rId2"/>
              </a:rPr>
              <a:t>Use this survey</a:t>
            </a:r>
            <a:r>
              <a:rPr lang="en-US" sz="3200" dirty="0"/>
              <a:t> to provide your feedback about this module.</a:t>
            </a:r>
          </a:p>
          <a:p>
            <a:endParaRPr lang="en-US" dirty="0"/>
          </a:p>
          <a:p>
            <a:r>
              <a:rPr lang="en-US" dirty="0"/>
              <a:t>Submit questions or comments about the</a:t>
            </a:r>
          </a:p>
          <a:p>
            <a:r>
              <a:rPr lang="en-US" dirty="0"/>
              <a:t>Transition to Practice Lecture Series to </a:t>
            </a:r>
            <a:r>
              <a:rPr lang="en-US" dirty="0">
                <a:hlinkClick r:id="rId3"/>
              </a:rPr>
              <a:t>cord@aoassn.org</a:t>
            </a:r>
            <a:endParaRPr lang="en-US" dirty="0"/>
          </a:p>
        </p:txBody>
      </p:sp>
    </p:spTree>
    <p:extLst>
      <p:ext uri="{BB962C8B-B14F-4D97-AF65-F5344CB8AC3E}">
        <p14:creationId xmlns:p14="http://schemas.microsoft.com/office/powerpoint/2010/main" val="1444359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Demographics: Gender</a:t>
            </a: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11850" y="1608931"/>
            <a:ext cx="7104888" cy="3982623"/>
          </a:xfrm>
        </p:spPr>
      </p:pic>
      <p:sp>
        <p:nvSpPr>
          <p:cNvPr id="7" name="TextBox 6"/>
          <p:cNvSpPr txBox="1"/>
          <p:nvPr/>
        </p:nvSpPr>
        <p:spPr>
          <a:xfrm>
            <a:off x="3559203" y="5591554"/>
            <a:ext cx="4410182" cy="230832"/>
          </a:xfrm>
          <a:prstGeom prst="rect">
            <a:avLst/>
          </a:prstGeom>
          <a:noFill/>
        </p:spPr>
        <p:txBody>
          <a:bodyPr wrap="none" rtlCol="0">
            <a:spAutoFit/>
          </a:bodyPr>
          <a:lstStyle/>
          <a:p>
            <a:r>
              <a:rPr lang="en-US" sz="900" i="1" dirty="0"/>
              <a:t>Source:  AAOS Now (Aug 2019): 2018 OPUS Survey Illustrates Interesting </a:t>
            </a:r>
            <a:r>
              <a:rPr lang="en-US" sz="900" i="1" dirty="0" err="1"/>
              <a:t>Orthopaedic</a:t>
            </a:r>
            <a:r>
              <a:rPr lang="en-US" sz="900" i="1" dirty="0"/>
              <a:t> Data</a:t>
            </a:r>
          </a:p>
        </p:txBody>
      </p:sp>
    </p:spTree>
    <p:extLst>
      <p:ext uri="{BB962C8B-B14F-4D97-AF65-F5344CB8AC3E}">
        <p14:creationId xmlns:p14="http://schemas.microsoft.com/office/powerpoint/2010/main" val="1926782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Demographics: Race/Ethnicity</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70719"/>
            <a:ext cx="10515600" cy="4021519"/>
          </a:xfrm>
        </p:spPr>
      </p:pic>
      <p:sp>
        <p:nvSpPr>
          <p:cNvPr id="8" name="TextBox 7"/>
          <p:cNvSpPr txBox="1"/>
          <p:nvPr/>
        </p:nvSpPr>
        <p:spPr>
          <a:xfrm>
            <a:off x="3559205" y="5661406"/>
            <a:ext cx="5311069" cy="230832"/>
          </a:xfrm>
          <a:prstGeom prst="rect">
            <a:avLst/>
          </a:prstGeom>
          <a:noFill/>
        </p:spPr>
        <p:txBody>
          <a:bodyPr wrap="none" rtlCol="0">
            <a:spAutoFit/>
          </a:bodyPr>
          <a:lstStyle/>
          <a:p>
            <a:r>
              <a:rPr lang="en-US" sz="900" i="1" dirty="0"/>
              <a:t>Source:  AAOS Now (Sept 2019): A Snapshot of U.S. </a:t>
            </a:r>
            <a:r>
              <a:rPr lang="en-US" sz="900" i="1" dirty="0" err="1"/>
              <a:t>Orthopaedic</a:t>
            </a:r>
            <a:r>
              <a:rPr lang="en-US" sz="900" i="1" dirty="0"/>
              <a:t> Surgeons: Results from the 2018 OPUS Survey</a:t>
            </a:r>
          </a:p>
        </p:txBody>
      </p:sp>
    </p:spTree>
    <p:extLst>
      <p:ext uri="{BB962C8B-B14F-4D97-AF65-F5344CB8AC3E}">
        <p14:creationId xmlns:p14="http://schemas.microsoft.com/office/powerpoint/2010/main" val="1263596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a:latin typeface="+mn-lt"/>
              </a:rPr>
              <a:t>Sub-specialization: Current snapshot</a:t>
            </a:r>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5044"/>
          <a:stretch/>
        </p:blipFill>
        <p:spPr>
          <a:xfrm>
            <a:off x="2618563" y="1580853"/>
            <a:ext cx="6256723" cy="3957798"/>
          </a:xfrm>
        </p:spPr>
      </p:pic>
      <p:sp>
        <p:nvSpPr>
          <p:cNvPr id="7" name="TextBox 6"/>
          <p:cNvSpPr txBox="1"/>
          <p:nvPr/>
        </p:nvSpPr>
        <p:spPr>
          <a:xfrm>
            <a:off x="3559203" y="5661406"/>
            <a:ext cx="4410182" cy="230832"/>
          </a:xfrm>
          <a:prstGeom prst="rect">
            <a:avLst/>
          </a:prstGeom>
          <a:noFill/>
        </p:spPr>
        <p:txBody>
          <a:bodyPr wrap="none" rtlCol="0">
            <a:spAutoFit/>
          </a:bodyPr>
          <a:lstStyle/>
          <a:p>
            <a:r>
              <a:rPr lang="en-US" sz="900" i="1" dirty="0"/>
              <a:t>Source:  AAOS Now (Aug 2019): 2018 OPUS Survey Illustrates Interesting </a:t>
            </a:r>
            <a:r>
              <a:rPr lang="en-US" sz="900" i="1" dirty="0" err="1"/>
              <a:t>Orthopaedic</a:t>
            </a:r>
            <a:r>
              <a:rPr lang="en-US" sz="900" i="1" dirty="0"/>
              <a:t> Data</a:t>
            </a:r>
          </a:p>
        </p:txBody>
      </p:sp>
    </p:spTree>
    <p:extLst>
      <p:ext uri="{BB962C8B-B14F-4D97-AF65-F5344CB8AC3E}">
        <p14:creationId xmlns:p14="http://schemas.microsoft.com/office/powerpoint/2010/main" val="962168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mn-lt"/>
              </a:rPr>
              <a:t>Sub-Specialization: Longitudinal Trends</a:t>
            </a:r>
          </a:p>
        </p:txBody>
      </p:sp>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5579" y="1806013"/>
            <a:ext cx="7660841" cy="4086225"/>
          </a:xfrm>
        </p:spPr>
      </p:pic>
      <p:sp>
        <p:nvSpPr>
          <p:cNvPr id="13" name="TextBox 12"/>
          <p:cNvSpPr txBox="1"/>
          <p:nvPr/>
        </p:nvSpPr>
        <p:spPr>
          <a:xfrm>
            <a:off x="3559205" y="5661406"/>
            <a:ext cx="5311069" cy="230832"/>
          </a:xfrm>
          <a:prstGeom prst="rect">
            <a:avLst/>
          </a:prstGeom>
          <a:noFill/>
        </p:spPr>
        <p:txBody>
          <a:bodyPr wrap="none" rtlCol="0">
            <a:spAutoFit/>
          </a:bodyPr>
          <a:lstStyle/>
          <a:p>
            <a:r>
              <a:rPr lang="en-US" sz="900" i="1" dirty="0"/>
              <a:t>Source:  AAOS Now (Sept 2019): A Snapshot of U.S. </a:t>
            </a:r>
            <a:r>
              <a:rPr lang="en-US" sz="900" i="1" dirty="0" err="1"/>
              <a:t>Orthopaedic</a:t>
            </a:r>
            <a:r>
              <a:rPr lang="en-US" sz="900" i="1" dirty="0"/>
              <a:t> Surgeons: Results from the 2018 OPUS Survey</a:t>
            </a:r>
          </a:p>
        </p:txBody>
      </p:sp>
    </p:spTree>
    <p:extLst>
      <p:ext uri="{BB962C8B-B14F-4D97-AF65-F5344CB8AC3E}">
        <p14:creationId xmlns:p14="http://schemas.microsoft.com/office/powerpoint/2010/main" val="377387419"/>
      </p:ext>
    </p:extLst>
  </p:cSld>
  <p:clrMapOvr>
    <a:masterClrMapping/>
  </p:clrMapOvr>
</p:sld>
</file>

<file path=ppt/theme/theme1.xml><?xml version="1.0" encoding="utf-8"?>
<a:theme xmlns:a="http://schemas.openxmlformats.org/drawingml/2006/main" name="2016 Annual Meeting">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7 Annual Meeting - Business Meeting" id="{DD0CF442-1F08-4BA9-B9C6-0F7A72DDCABD}" vid="{2C808E0B-B77F-4977-8493-8687E194C7FF}"/>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5AEA1D5E362B469B27082600488281" ma:contentTypeVersion="12" ma:contentTypeDescription="Create a new document." ma:contentTypeScope="" ma:versionID="a43443f390feb4384ae76f4d8d7d5ecc">
  <xsd:schema xmlns:xsd="http://www.w3.org/2001/XMLSchema" xmlns:xs="http://www.w3.org/2001/XMLSchema" xmlns:p="http://schemas.microsoft.com/office/2006/metadata/properties" xmlns:ns2="0442b678-f91b-4516-903a-adf45fd05160" xmlns:ns3="5df000e6-256d-491a-be67-33296e7b13ee" targetNamespace="http://schemas.microsoft.com/office/2006/metadata/properties" ma:root="true" ma:fieldsID="40edb0d732cf8f0d30d5e5d9b3a7542c" ns2:_="" ns3:_="">
    <xsd:import namespace="0442b678-f91b-4516-903a-adf45fd05160"/>
    <xsd:import namespace="5df000e6-256d-491a-be67-33296e7b13e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42b678-f91b-4516-903a-adf45fd051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df000e6-256d-491a-be67-33296e7b13e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002159-081F-4302-AC13-43AAD813C88F}">
  <ds:schemaRefs>
    <ds:schemaRef ds:uri="http://schemas.microsoft.com/sharepoint/v3/contenttype/forms"/>
  </ds:schemaRefs>
</ds:datastoreItem>
</file>

<file path=customXml/itemProps2.xml><?xml version="1.0" encoding="utf-8"?>
<ds:datastoreItem xmlns:ds="http://schemas.openxmlformats.org/officeDocument/2006/customXml" ds:itemID="{6139BB93-2E85-4EF9-B312-75804631A6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42b678-f91b-4516-903a-adf45fd05160"/>
    <ds:schemaRef ds:uri="5df000e6-256d-491a-be67-33296e7b13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0DB8394-F58A-4BA0-88C8-B95ED1912AF2}">
  <ds:schemaRefs>
    <ds:schemaRef ds:uri="http://schemas.microsoft.com/office/2006/documentManagement/types"/>
    <ds:schemaRef ds:uri="http://purl.org/dc/elements/1.1/"/>
    <ds:schemaRef ds:uri="http://www.w3.org/XML/1998/namespace"/>
    <ds:schemaRef ds:uri="http://purl.org/dc/term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5df000e6-256d-491a-be67-33296e7b13ee"/>
    <ds:schemaRef ds:uri="0442b678-f91b-4516-903a-adf45fd05160"/>
  </ds:schemaRefs>
</ds:datastoreItem>
</file>

<file path=docProps/app.xml><?xml version="1.0" encoding="utf-8"?>
<Properties xmlns="http://schemas.openxmlformats.org/officeDocument/2006/extended-properties" xmlns:vt="http://schemas.openxmlformats.org/officeDocument/2006/docPropsVTypes">
  <Template>Office Theme</Template>
  <TotalTime>2897</TotalTime>
  <Words>2611</Words>
  <Application>Microsoft Office PowerPoint</Application>
  <PresentationFormat>Widescreen</PresentationFormat>
  <Paragraphs>407</Paragraphs>
  <Slides>57</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57</vt:i4>
      </vt:variant>
    </vt:vector>
  </HeadingPairs>
  <TitlesOfParts>
    <vt:vector size="67" baseType="lpstr">
      <vt:lpstr>Arial</vt:lpstr>
      <vt:lpstr>Calibri</vt:lpstr>
      <vt:lpstr>Calibri Light</vt:lpstr>
      <vt:lpstr>Comic Sans MS</vt:lpstr>
      <vt:lpstr>Courier New</vt:lpstr>
      <vt:lpstr>Imprint MT Shadow</vt:lpstr>
      <vt:lpstr>Times New Roman</vt:lpstr>
      <vt:lpstr>Wingdings</vt:lpstr>
      <vt:lpstr>2016 Annual Meeting</vt:lpstr>
      <vt:lpstr>2_Office Theme</vt:lpstr>
      <vt:lpstr>PowerPoint Presentation</vt:lpstr>
      <vt:lpstr>Overview</vt:lpstr>
      <vt:lpstr>Part I: Today’s Practice Environment:    Statistics and Trends</vt:lpstr>
      <vt:lpstr>Demographics: Practice Location</vt:lpstr>
      <vt:lpstr>Demographics: Age</vt:lpstr>
      <vt:lpstr>Demographics: Gender</vt:lpstr>
      <vt:lpstr>Demographics: Race/Ethnicity</vt:lpstr>
      <vt:lpstr>Sub-specialization: Current snapshot</vt:lpstr>
      <vt:lpstr>Sub-Specialization: Longitudinal Trends</vt:lpstr>
      <vt:lpstr>Practice Environments: Current Snapshot</vt:lpstr>
      <vt:lpstr>Practice Size:  Current Data and Trends</vt:lpstr>
      <vt:lpstr>Part I: Summary</vt:lpstr>
      <vt:lpstr> Part II: Elements of Selecting a Practice </vt:lpstr>
      <vt:lpstr>Step 1 – How Do We Make Decisions?</vt:lpstr>
      <vt:lpstr>Step 1 – How Do We Make Decisions?</vt:lpstr>
      <vt:lpstr>Step 2 – Knowing Yourself</vt:lpstr>
      <vt:lpstr>Step 2 – Knowing Yourself</vt:lpstr>
      <vt:lpstr>Step 2 – Knowing Yourself</vt:lpstr>
      <vt:lpstr>Step 3 – Ask the Big Questions</vt:lpstr>
      <vt:lpstr>Step 4 – Think About Long-Term Goals</vt:lpstr>
      <vt:lpstr>Step 5 – Look at the Details</vt:lpstr>
      <vt:lpstr>Step 5 – Look at the Details</vt:lpstr>
      <vt:lpstr>Step 5 – Look at the Details</vt:lpstr>
      <vt:lpstr>Step 5 – Look at the Details</vt:lpstr>
      <vt:lpstr>Step 5 – Look at the Details</vt:lpstr>
      <vt:lpstr>Step 5 – Look at the Details</vt:lpstr>
      <vt:lpstr>Step 5 – Look at the Details</vt:lpstr>
      <vt:lpstr>Step 5 – Look at the Details</vt:lpstr>
      <vt:lpstr>Step 5 – Look at the Details</vt:lpstr>
      <vt:lpstr>Step 5 – Look at the Details</vt:lpstr>
      <vt:lpstr>Step 5 – Look at the Details</vt:lpstr>
      <vt:lpstr>Part II: Summary</vt:lpstr>
      <vt:lpstr>Part III: Practice Options – Advantages/Disadvantages</vt:lpstr>
      <vt:lpstr>Solo/Small Group: PROS</vt:lpstr>
      <vt:lpstr>Solo/Small Group: CONS</vt:lpstr>
      <vt:lpstr>Private Large Group Practice: PROS</vt:lpstr>
      <vt:lpstr>Private Multispecialty Practice: CONS</vt:lpstr>
      <vt:lpstr>Hospital/Hospital System Employee: PROS</vt:lpstr>
      <vt:lpstr>Hospital/Hospital System Employee: CONS</vt:lpstr>
      <vt:lpstr>Academic Practice: PROS</vt:lpstr>
      <vt:lpstr>Academic Practice: CONS</vt:lpstr>
      <vt:lpstr>Part III: Summary</vt:lpstr>
      <vt:lpstr>Part IV: Getting the Job You Want</vt:lpstr>
      <vt:lpstr>Established Network</vt:lpstr>
      <vt:lpstr>Fellowship Director (FD)</vt:lpstr>
      <vt:lpstr>Job Listings/Directories</vt:lpstr>
      <vt:lpstr>Cold Emailing</vt:lpstr>
      <vt:lpstr>Consultants</vt:lpstr>
      <vt:lpstr>Part V: Additional Educational Resources</vt:lpstr>
      <vt:lpstr>AAOS</vt:lpstr>
      <vt:lpstr>JBJS</vt:lpstr>
      <vt:lpstr>JAMA</vt:lpstr>
      <vt:lpstr>American College of Surgeons</vt:lpstr>
      <vt:lpstr>Subspecialty Societies</vt:lpstr>
      <vt:lpstr>Subspecialty Societies</vt:lpstr>
      <vt:lpstr>Subspecialty Societies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Jodene Brown</dc:creator>
  <cp:lastModifiedBy>Jodi Essey-Stapleton</cp:lastModifiedBy>
  <cp:revision>387</cp:revision>
  <cp:lastPrinted>2018-06-19T20:39:41Z</cp:lastPrinted>
  <dcterms:created xsi:type="dcterms:W3CDTF">2018-06-11T14:18:23Z</dcterms:created>
  <dcterms:modified xsi:type="dcterms:W3CDTF">2020-05-15T16:59:03Z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0x0101009D5AEA1D5E362B469B27082600488281</vt:lpwstr>
  </property>
</Properties>
</file>